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23"/>
  </p:notesMasterIdLst>
  <p:sldIdLst>
    <p:sldId id="256" r:id="rId2"/>
    <p:sldId id="318" r:id="rId3"/>
    <p:sldId id="321" r:id="rId4"/>
    <p:sldId id="305" r:id="rId5"/>
    <p:sldId id="319" r:id="rId6"/>
    <p:sldId id="257" r:id="rId7"/>
    <p:sldId id="259" r:id="rId8"/>
    <p:sldId id="262" r:id="rId9"/>
    <p:sldId id="264" r:id="rId10"/>
    <p:sldId id="635" r:id="rId11"/>
    <p:sldId id="600" r:id="rId12"/>
    <p:sldId id="601" r:id="rId13"/>
    <p:sldId id="636" r:id="rId14"/>
    <p:sldId id="637" r:id="rId15"/>
    <p:sldId id="265" r:id="rId16"/>
    <p:sldId id="266" r:id="rId17"/>
    <p:sldId id="634" r:id="rId18"/>
    <p:sldId id="638" r:id="rId19"/>
    <p:sldId id="267" r:id="rId20"/>
    <p:sldId id="639" r:id="rId21"/>
    <p:sldId id="270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2"/>
    <p:restoredTop sz="92458"/>
  </p:normalViewPr>
  <p:slideViewPr>
    <p:cSldViewPr snapToGrid="0" snapToObjects="1">
      <p:cViewPr varScale="1">
        <p:scale>
          <a:sx n="49" d="100"/>
          <a:sy n="49" d="100"/>
        </p:scale>
        <p:origin x="23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37869-4092-7042-99B8-181AF22A9809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9CF01-D828-9D43-AA30-7F91A186B6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940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via la proposition de plus de documents connexes et l’augmentation de liens dans et entre les documents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9CF01-D828-9D43-AA30-7F91A186B6F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0583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4782D5A-7E35-4B0E-80B7-6BACD7AE53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47825" y="559594"/>
            <a:ext cx="6610350" cy="1442244"/>
          </a:xfrm>
        </p:spPr>
        <p:txBody>
          <a:bodyPr anchor="t" anchorCtr="0">
            <a:normAutofit/>
          </a:bodyPr>
          <a:lstStyle>
            <a:lvl1pPr algn="l">
              <a:defRPr sz="2500" cap="all" baseline="0">
                <a:solidFill>
                  <a:srgbClr val="C3AE91"/>
                </a:solidFill>
                <a:latin typeface="Titillium" panose="00000500000000000000" pitchFamily="50" charset="0"/>
              </a:defRPr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08921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que avec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95A4DBB-9F81-481E-9129-3320D6EF19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F6CD0B-4EA6-4E42-8D8E-C2D20C241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32962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sans numéro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tillium" panose="00000500000000000000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tillium Lt" panose="00000400000000000000" pitchFamily="50" charset="0"/>
              </a:defRPr>
            </a:lvl1pPr>
            <a:lvl2pPr>
              <a:defRPr>
                <a:latin typeface="Titillium Lt" panose="00000400000000000000" pitchFamily="50" charset="0"/>
              </a:defRPr>
            </a:lvl2pPr>
            <a:lvl3pPr>
              <a:defRPr>
                <a:latin typeface="Titillium Lt" panose="00000400000000000000" pitchFamily="50" charset="0"/>
              </a:defRPr>
            </a:lvl3pPr>
            <a:lvl4pPr>
              <a:defRPr>
                <a:latin typeface="Titillium Lt" panose="00000400000000000000" pitchFamily="50" charset="0"/>
              </a:defRPr>
            </a:lvl4pPr>
            <a:lvl5pPr>
              <a:defRPr>
                <a:latin typeface="Titillium Lt" panose="00000400000000000000" pitchFamily="50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56758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avec numéro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0" y="6387737"/>
            <a:ext cx="12191999" cy="470262"/>
          </a:xfrm>
          <a:prstGeom prst="rect">
            <a:avLst/>
          </a:prstGeom>
          <a:noFill/>
        </p:spPr>
        <p:txBody>
          <a:bodyPr anchor="ctr" anchorCtr="0"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43874D49-C8E2-4A26-99E6-76C6FFDEDADD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7727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36319A98-D4C9-4900-9B8F-2C9D9892FD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29454" y="3077935"/>
            <a:ext cx="8933090" cy="70212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33960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CC1B5F0C-7E57-446C-B834-C42339A304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9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vec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95A4DBB-9F81-481E-9129-3320D6EF19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F6CD0B-4EA6-4E42-8D8E-C2D20C241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48138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san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8892904-81D9-4828-AB67-4B0DA7518FE2}"/>
              </a:ext>
            </a:extLst>
          </p:cNvPr>
          <p:cNvSpPr/>
          <p:nvPr userDrawn="1"/>
        </p:nvSpPr>
        <p:spPr>
          <a:xfrm>
            <a:off x="-152401" y="-123825"/>
            <a:ext cx="12582525" cy="7115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22876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7104B5-9992-0649-B8F0-7A0130F4C9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33B9772-927C-E54C-9B68-6CBD0A9C58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8605D0-E4D0-4841-B744-4A2CBBF89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1DF-1B24-7241-8229-E92776B1761B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716866-A4D1-654D-876B-FE95942D3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F4C58A-19F2-394B-840A-18B21CD91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B821-5486-8648-9014-5C1BA5656B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7010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38201" y="365142"/>
            <a:ext cx="10515600" cy="827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1417320"/>
            <a:ext cx="10515601" cy="48406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71545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30A8A3D-9AAD-449B-B96F-EC6F58828DA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819274" y="555171"/>
            <a:ext cx="8931600" cy="702129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819274" y="1600201"/>
            <a:ext cx="10048875" cy="4286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14657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62" r:id="rId10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500" kern="1200" cap="all" baseline="0">
          <a:solidFill>
            <a:srgbClr val="C3AE9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luc.joosten@minfin.fed.be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inkedin.com/in/luc-joosten-52a28b39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b1luc_vignet2_4">
            <a:extLst>
              <a:ext uri="{FF2B5EF4-FFF2-40B4-BE49-F238E27FC236}">
                <a16:creationId xmlns:a16="http://schemas.microsoft.com/office/drawing/2014/main" id="{93A84F65-0C1B-F145-B054-423E8882B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80" y="0"/>
            <a:ext cx="10972800" cy="2741855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25562CA-3D4A-5E40-86D8-AB44668E7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20896"/>
            <a:ext cx="9144000" cy="1173781"/>
          </a:xfrm>
        </p:spPr>
        <p:txBody>
          <a:bodyPr anchor="t"/>
          <a:lstStyle/>
          <a:p>
            <a:r>
              <a:rPr lang="fr-FR" dirty="0" err="1"/>
              <a:t>Fisconet</a:t>
            </a:r>
            <a:r>
              <a:rPr lang="fr-FR" i="1" dirty="0" err="1"/>
              <a:t>plus</a:t>
            </a:r>
            <a:endParaRPr lang="fr-FR" i="1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28ECB35-CAC6-2B4A-ACC4-B250C10B04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74512"/>
            <a:ext cx="9144000" cy="111718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r-BE" sz="1400" b="1" dirty="0"/>
              <a:t>base de connaissance fiscale et juridique du SPF Finances</a:t>
            </a:r>
          </a:p>
          <a:p>
            <a:pPr>
              <a:spcBef>
                <a:spcPts val="0"/>
              </a:spcBef>
            </a:pPr>
            <a:r>
              <a:rPr lang="fr-BE" sz="1400" b="1" dirty="0" err="1"/>
              <a:t>Sharepoint</a:t>
            </a:r>
            <a:r>
              <a:rPr lang="fr-BE" sz="1400" b="1" dirty="0"/>
              <a:t> O365</a:t>
            </a:r>
          </a:p>
          <a:p>
            <a:pPr>
              <a:spcBef>
                <a:spcPts val="0"/>
              </a:spcBef>
            </a:pPr>
            <a:endParaRPr lang="fr-BE" sz="1400" b="1" dirty="0"/>
          </a:p>
          <a:p>
            <a:pPr>
              <a:spcBef>
                <a:spcPts val="0"/>
              </a:spcBef>
            </a:pPr>
            <a:r>
              <a:rPr lang="fr-BE" sz="1400" b="1" dirty="0"/>
              <a:t>SMALS - 13/12/2018</a:t>
            </a:r>
            <a:endParaRPr lang="fr-FR" sz="14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9303614-EA2D-EE45-AA4E-2D99EAFB7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34" y="6106051"/>
            <a:ext cx="2762722" cy="51718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024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3018D4-9C09-4C48-9DA3-F3216CAA5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/>
              <a:t>LES Obstacles et les difficultés rencontrées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EFFBA2-165A-9D41-A974-E56FBEBC7195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1819274" y="1367999"/>
            <a:ext cx="10048875" cy="460825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b="1" dirty="0"/>
              <a:t>« Anonymous </a:t>
            </a:r>
            <a:r>
              <a:rPr lang="fr-FR" b="1" dirty="0" err="1"/>
              <a:t>Users</a:t>
            </a:r>
            <a:r>
              <a:rPr lang="fr-FR" b="1" dirty="0"/>
              <a:t> » : LE problème </a:t>
            </a:r>
          </a:p>
          <a:p>
            <a:pPr marL="0" indent="0">
              <a:buNone/>
            </a:pPr>
            <a:r>
              <a:rPr lang="fr-FR" dirty="0"/>
              <a:t>L’accès au </a:t>
            </a:r>
            <a:r>
              <a:rPr lang="fr-FR" dirty="0" err="1"/>
              <a:t>sharepoint</a:t>
            </a:r>
            <a:r>
              <a:rPr lang="fr-FR" dirty="0"/>
              <a:t>-cloud requiert la création d’un compte chez le grand méchant Microsoft</a:t>
            </a:r>
          </a:p>
          <a:p>
            <a:pPr lvl="1"/>
            <a:r>
              <a:rPr lang="fr-FR" dirty="0"/>
              <a:t>Est-ce que cela rend l’accès à la législation officielle impossible ?</a:t>
            </a:r>
          </a:p>
          <a:p>
            <a:pPr lvl="2"/>
            <a:r>
              <a:rPr lang="fr-FR" dirty="0"/>
              <a:t>Non mais prévoir une version sans authentification.</a:t>
            </a:r>
          </a:p>
          <a:p>
            <a:pPr lvl="1"/>
            <a:r>
              <a:rPr lang="fr-FR" dirty="0"/>
              <a:t>Est-ce une atteinte à la vie privée ?</a:t>
            </a:r>
          </a:p>
          <a:p>
            <a:pPr lvl="2"/>
            <a:r>
              <a:rPr lang="fr-FR" dirty="0"/>
              <a:t>En quoi si tout est « RGPD </a:t>
            </a:r>
            <a:r>
              <a:rPr lang="fr-FR" i="1" dirty="0" err="1"/>
              <a:t>compliant</a:t>
            </a:r>
            <a:r>
              <a:rPr lang="fr-FR" i="1" dirty="0"/>
              <a:t> », </a:t>
            </a:r>
            <a:r>
              <a:rPr lang="fr-FR" dirty="0"/>
              <a:t>Microsoft doit s’y conformer</a:t>
            </a:r>
            <a:r>
              <a:rPr lang="fr-FR" i="1" dirty="0"/>
              <a:t>.</a:t>
            </a:r>
          </a:p>
          <a:p>
            <a:pPr marL="0" indent="0">
              <a:buNone/>
            </a:pPr>
            <a:endParaRPr lang="fr-FR" sz="1400" dirty="0"/>
          </a:p>
          <a:p>
            <a:pPr marL="0" indent="0">
              <a:buNone/>
            </a:pPr>
            <a:r>
              <a:rPr lang="fr-FR" dirty="0"/>
              <a:t>Nous avons reçu 1200 plaintes en rapport avec l’authentification, les difficultés de créer un compte,…</a:t>
            </a:r>
          </a:p>
          <a:p>
            <a:pPr marL="0" indent="0">
              <a:buNone/>
            </a:pPr>
            <a:r>
              <a:rPr lang="fr-FR" dirty="0"/>
              <a:t>=&gt; 1,5 ETP pendant 2 mois sont à prévoir pour assurer le suivi.</a:t>
            </a:r>
          </a:p>
          <a:p>
            <a:pPr marL="0" indent="0">
              <a:buNone/>
            </a:pPr>
            <a:r>
              <a:rPr lang="fr-FR" dirty="0"/>
              <a:t>=&gt; Le suivi permet d’anticiper ou d’améliorer certains points ou de définir la meilleure réponse possible. Pour nous, la problématique technique a été transférée au Service Desk sur base de fiches-réponses que nous avons élaborées.</a:t>
            </a:r>
          </a:p>
        </p:txBody>
      </p:sp>
    </p:spTree>
    <p:extLst>
      <p:ext uri="{BB962C8B-B14F-4D97-AF65-F5344CB8AC3E}">
        <p14:creationId xmlns:p14="http://schemas.microsoft.com/office/powerpoint/2010/main" val="148429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33B50999-9F30-3542-8F5F-599EF4D46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71404" y="1192715"/>
            <a:ext cx="10127394" cy="478695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Clr>
                <a:srgbClr val="0A50A1"/>
              </a:buClr>
              <a:buNone/>
            </a:pPr>
            <a:r>
              <a:rPr lang="fr-BE" b="1" dirty="0">
                <a:cs typeface="Arial" panose="020B0604020202020204" pitchFamily="34" charset="0"/>
                <a:sym typeface="Wingdings" panose="05000000000000000000" pitchFamily="2" charset="2"/>
              </a:rPr>
              <a:t>Exemple positif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2C5C9DF-C508-429C-9F89-A9C9845AD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596" y="1707898"/>
            <a:ext cx="8924804" cy="51501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Rectangle à coins arrondis 1">
            <a:extLst>
              <a:ext uri="{FF2B5EF4-FFF2-40B4-BE49-F238E27FC236}">
                <a16:creationId xmlns:a16="http://schemas.microsoft.com/office/drawing/2014/main" id="{2042FF71-44CC-AD42-AEDD-5E3F9375B448}"/>
              </a:ext>
            </a:extLst>
          </p:cNvPr>
          <p:cNvSpPr/>
          <p:nvPr/>
        </p:nvSpPr>
        <p:spPr>
          <a:xfrm>
            <a:off x="3576918" y="1855694"/>
            <a:ext cx="3348317" cy="309282"/>
          </a:xfrm>
          <a:prstGeom prst="roundRect">
            <a:avLst/>
          </a:prstGeom>
          <a:pattFill prst="wave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>
            <a:extLst>
              <a:ext uri="{FF2B5EF4-FFF2-40B4-BE49-F238E27FC236}">
                <a16:creationId xmlns:a16="http://schemas.microsoft.com/office/drawing/2014/main" id="{9227D41F-9397-0E4C-96CC-A1AE88032627}"/>
              </a:ext>
            </a:extLst>
          </p:cNvPr>
          <p:cNvSpPr/>
          <p:nvPr/>
        </p:nvSpPr>
        <p:spPr>
          <a:xfrm>
            <a:off x="3576917" y="4128308"/>
            <a:ext cx="3348317" cy="309282"/>
          </a:xfrm>
          <a:prstGeom prst="roundRect">
            <a:avLst/>
          </a:prstGeom>
          <a:pattFill prst="wave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347994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A72BD02F-7E39-9949-A402-B1E193083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55005" y="1107473"/>
            <a:ext cx="10127394" cy="478695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Clr>
                <a:srgbClr val="0A50A1"/>
              </a:buClr>
              <a:buNone/>
            </a:pPr>
            <a:r>
              <a:rPr lang="fr-BE" sz="3000" b="1" dirty="0">
                <a:cs typeface="Arial" panose="020B0604020202020204" pitchFamily="34" charset="0"/>
                <a:sym typeface="Wingdings" panose="05000000000000000000" pitchFamily="2" charset="2"/>
              </a:rPr>
              <a:t>Commentaire d’un utilisateur</a:t>
            </a:r>
          </a:p>
          <a:p>
            <a:pPr>
              <a:lnSpc>
                <a:spcPct val="100000"/>
              </a:lnSpc>
              <a:buClr>
                <a:srgbClr val="0A50A1"/>
              </a:buClr>
            </a:pPr>
            <a:r>
              <a:rPr lang="fr-BE" sz="2400" b="1" dirty="0">
                <a:solidFill>
                  <a:srgbClr val="0A50A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BE" sz="2400" dirty="0">
                <a:solidFill>
                  <a:srgbClr val="0A50A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« …Pour répondre à votre question, bravo sur le  </a:t>
            </a:r>
            <a:r>
              <a:rPr lang="fr-BE" sz="2400" b="1" dirty="0">
                <a:cs typeface="Arial" panose="020B0604020202020204" pitchFamily="34" charset="0"/>
                <a:sym typeface="Wingdings" panose="05000000000000000000" pitchFamily="2" charset="2"/>
              </a:rPr>
              <a:t>contenu</a:t>
            </a:r>
            <a:r>
              <a:rPr lang="fr-BE" sz="2400" dirty="0">
                <a:solidFill>
                  <a:srgbClr val="0A50A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et le </a:t>
            </a:r>
            <a:r>
              <a:rPr lang="fr-BE" sz="2400" b="1" dirty="0">
                <a:cs typeface="Arial" panose="020B0604020202020204" pitchFamily="34" charset="0"/>
                <a:sym typeface="Wingdings" panose="05000000000000000000" pitchFamily="2" charset="2"/>
              </a:rPr>
              <a:t>fonctionnement</a:t>
            </a:r>
            <a:r>
              <a:rPr lang="fr-BE" sz="2400" dirty="0">
                <a:solidFill>
                  <a:srgbClr val="0A50A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du nouveau site, qui représentent une </a:t>
            </a:r>
            <a:r>
              <a:rPr lang="fr-BE" sz="2400" b="1" dirty="0">
                <a:cs typeface="Arial" panose="020B0604020202020204" pitchFamily="34" charset="0"/>
                <a:sym typeface="Wingdings" panose="05000000000000000000" pitchFamily="2" charset="2"/>
              </a:rPr>
              <a:t>très belle amélioration</a:t>
            </a:r>
            <a:r>
              <a:rPr lang="fr-BE" sz="2400" dirty="0">
                <a:solidFill>
                  <a:srgbClr val="0A50A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, je commence en effet à créer des </a:t>
            </a:r>
            <a:r>
              <a:rPr lang="fr-BE" sz="2400" b="1" dirty="0">
                <a:cs typeface="Arial" panose="020B0604020202020204" pitchFamily="34" charset="0"/>
                <a:sym typeface="Wingdings" panose="05000000000000000000" pitchFamily="2" charset="2"/>
              </a:rPr>
              <a:t>favoris</a:t>
            </a:r>
            <a:r>
              <a:rPr lang="fr-BE" sz="2400" dirty="0">
                <a:solidFill>
                  <a:srgbClr val="0A50A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tels pour la législation; la possibilité de voir un document dans </a:t>
            </a:r>
            <a:r>
              <a:rPr lang="fr-BE" sz="2400" b="1" dirty="0">
                <a:cs typeface="Arial" panose="020B0604020202020204" pitchFamily="34" charset="0"/>
                <a:sym typeface="Wingdings" panose="05000000000000000000" pitchFamily="2" charset="2"/>
              </a:rPr>
              <a:t>deux fenêtres </a:t>
            </a:r>
            <a:r>
              <a:rPr lang="fr-BE" sz="2400" dirty="0">
                <a:solidFill>
                  <a:srgbClr val="0A50A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et de choisir entre un mouvement  parallèle ou non des deux fenêtres est aussi très pratique. Très bienvenue aussi la possibilité de s'abonner à des </a:t>
            </a:r>
            <a:r>
              <a:rPr lang="fr-BE" sz="2400" b="1" dirty="0">
                <a:cs typeface="Arial" panose="020B0604020202020204" pitchFamily="34" charset="0"/>
                <a:sym typeface="Wingdings" panose="05000000000000000000" pitchFamily="2" charset="2"/>
              </a:rPr>
              <a:t>flux RSS</a:t>
            </a:r>
            <a:r>
              <a:rPr lang="fr-BE" sz="2400" dirty="0">
                <a:solidFill>
                  <a:srgbClr val="0A50A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; sur ce dernier point, puis-je suggérer de prévoir un flux reprenant tous les documents nouveaux ? …</a:t>
            </a:r>
          </a:p>
          <a:p>
            <a:pPr>
              <a:lnSpc>
                <a:spcPct val="100000"/>
              </a:lnSpc>
              <a:buClr>
                <a:srgbClr val="0A50A1"/>
              </a:buClr>
            </a:pPr>
            <a:r>
              <a:rPr lang="fr-BE" sz="2400" dirty="0">
                <a:solidFill>
                  <a:srgbClr val="0A50A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Seul bémol, mais de taille : je suis choqué que l'Etat accepte l'exigence de  Microsoft que l'utilisateur crée un compte auprès de lui pour utiliser ce  service public. … »</a:t>
            </a:r>
          </a:p>
          <a:p>
            <a:pPr lvl="1">
              <a:lnSpc>
                <a:spcPct val="100000"/>
              </a:lnSpc>
              <a:buClr>
                <a:srgbClr val="0A50A1"/>
              </a:buClr>
            </a:pPr>
            <a:r>
              <a:rPr lang="fr-BE" sz="2000" b="1" dirty="0">
                <a:solidFill>
                  <a:srgbClr val="0A50A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Daniel </a:t>
            </a:r>
            <a:r>
              <a:rPr lang="fr-BE" sz="2000" b="1" dirty="0" err="1">
                <a:solidFill>
                  <a:srgbClr val="0A50A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Garabedian</a:t>
            </a:r>
            <a:r>
              <a:rPr lang="fr-BE" sz="2000" b="1" dirty="0">
                <a:solidFill>
                  <a:srgbClr val="0A50A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(</a:t>
            </a:r>
            <a:r>
              <a:rPr lang="fr-BE" sz="2000" b="1" dirty="0" err="1">
                <a:solidFill>
                  <a:srgbClr val="0A50A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partner</a:t>
            </a:r>
            <a:r>
              <a:rPr lang="fr-BE" sz="2000" b="1" dirty="0">
                <a:solidFill>
                  <a:srgbClr val="0A50A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Liedekerke Wolters </a:t>
            </a:r>
            <a:r>
              <a:rPr lang="fr-BE" sz="2000" b="1" dirty="0" err="1">
                <a:solidFill>
                  <a:srgbClr val="0A50A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Waelbroeck</a:t>
            </a:r>
            <a:r>
              <a:rPr lang="fr-BE" sz="2000" b="1" dirty="0">
                <a:solidFill>
                  <a:srgbClr val="0A50A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BE" sz="2000" b="1" dirty="0" err="1">
                <a:solidFill>
                  <a:srgbClr val="0A50A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Kirkpatrick</a:t>
            </a:r>
            <a:r>
              <a:rPr lang="fr-BE" sz="2000" b="1" dirty="0">
                <a:solidFill>
                  <a:srgbClr val="0A50A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et professeur à l’ULB)</a:t>
            </a:r>
          </a:p>
        </p:txBody>
      </p:sp>
      <p:sp>
        <p:nvSpPr>
          <p:cNvPr id="4" name="Rectangle à coins arrondis 3">
            <a:extLst>
              <a:ext uri="{FF2B5EF4-FFF2-40B4-BE49-F238E27FC236}">
                <a16:creationId xmlns:a16="http://schemas.microsoft.com/office/drawing/2014/main" id="{63523EB3-C76E-D749-BF72-57672A38ED71}"/>
              </a:ext>
            </a:extLst>
          </p:cNvPr>
          <p:cNvSpPr/>
          <p:nvPr/>
        </p:nvSpPr>
        <p:spPr>
          <a:xfrm>
            <a:off x="2170148" y="4884445"/>
            <a:ext cx="1962237" cy="320600"/>
          </a:xfrm>
          <a:prstGeom prst="roundRect">
            <a:avLst/>
          </a:prstGeom>
          <a:pattFill prst="wave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5375950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3018D4-9C09-4C48-9DA3-F3216CAA5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/>
              <a:t>Incidents techniques &amp; résolution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EFFBA2-165A-9D41-A974-E56FBEBC7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9274" y="1368000"/>
            <a:ext cx="10048875" cy="42862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u="sng" dirty="0"/>
              <a:t>Microsoft Cloud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19/03 - 21/03/18 : panne chez Microsoft concernant l'envoi des courriels de confirmation d’inscription =&gt; inscription impossible</a:t>
            </a:r>
          </a:p>
          <a:p>
            <a:r>
              <a:rPr lang="fr-FR" dirty="0"/>
              <a:t>13/06- 19/06/18 : incident dans le G-Cloud : publications possibles mais consultations impossibles</a:t>
            </a:r>
          </a:p>
          <a:p>
            <a:r>
              <a:rPr lang="fr-FR" dirty="0"/>
              <a:t>05/07 - 31/07/18 : panne chez Microsoft (résolue le 19/07) mais contrôle de tous les documents publiés et republication pour une bonne part. Retour à la normale le 31/07</a:t>
            </a:r>
          </a:p>
          <a:p>
            <a:r>
              <a:rPr lang="fr-FR" dirty="0"/>
              <a:t>09 et 10/18 : </a:t>
            </a:r>
            <a:r>
              <a:rPr lang="fr-FR" i="1" dirty="0" err="1"/>
              <a:t>TermStore</a:t>
            </a:r>
            <a:r>
              <a:rPr lang="fr-FR" dirty="0"/>
              <a:t> </a:t>
            </a:r>
            <a:r>
              <a:rPr lang="fr-FR" i="1" dirty="0"/>
              <a:t>Full</a:t>
            </a:r>
            <a:r>
              <a:rPr lang="fr-FR" dirty="0"/>
              <a:t> : copies invisibles de la partie </a:t>
            </a:r>
            <a:r>
              <a:rPr lang="fr-FR" i="1" dirty="0" err="1"/>
              <a:t>TermStore</a:t>
            </a:r>
            <a:r>
              <a:rPr lang="fr-FR" dirty="0"/>
              <a:t> de Sites Collection supprimés. Ces </a:t>
            </a:r>
            <a:r>
              <a:rPr lang="fr-FR" i="1" dirty="0" err="1"/>
              <a:t>Ghosts</a:t>
            </a:r>
            <a:r>
              <a:rPr lang="fr-FR" dirty="0"/>
              <a:t> ont bloqués les développements.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6680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3018D4-9C09-4C48-9DA3-F3216CAA5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/>
              <a:t>Incidents techniques &amp; résolution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EFFBA2-165A-9D41-A974-E56FBEBC7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9274" y="1368000"/>
            <a:ext cx="10048875" cy="4286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u="sng" dirty="0"/>
              <a:t>Pannes redondantes  </a:t>
            </a:r>
          </a:p>
          <a:p>
            <a:pPr marL="0" indent="0">
              <a:buNone/>
            </a:pPr>
            <a:endParaRPr lang="fr-FR" u="sng" dirty="0"/>
          </a:p>
          <a:p>
            <a:r>
              <a:rPr lang="fr-FR" dirty="0"/>
              <a:t>le serveur d’authentification du Département est inaccessible. Cela entraîne l’arrêt des </a:t>
            </a:r>
            <a:r>
              <a:rPr lang="fr-FR" i="1" dirty="0" err="1"/>
              <a:t>Webjobs</a:t>
            </a:r>
            <a:r>
              <a:rPr lang="fr-FR" dirty="0"/>
              <a:t> sur le portail (</a:t>
            </a:r>
            <a:r>
              <a:rPr lang="fr-FR" i="1" dirty="0" err="1"/>
              <a:t>Recent_Modifications</a:t>
            </a:r>
            <a:r>
              <a:rPr lang="fr-FR" dirty="0"/>
              <a:t>, </a:t>
            </a:r>
            <a:r>
              <a:rPr lang="fr-FR" i="1" dirty="0"/>
              <a:t>Keywords</a:t>
            </a:r>
            <a:r>
              <a:rPr lang="fr-FR" dirty="0"/>
              <a:t> et TOC)</a:t>
            </a:r>
          </a:p>
          <a:p>
            <a:pPr marL="457200" lvl="1" indent="0">
              <a:buNone/>
            </a:pPr>
            <a:r>
              <a:rPr lang="fr-FR" dirty="0"/>
              <a:t>=&gt; Limitation du travail et de consultation</a:t>
            </a:r>
          </a:p>
          <a:p>
            <a:r>
              <a:rPr lang="fr-FR" dirty="0"/>
              <a:t>le </a:t>
            </a:r>
            <a:r>
              <a:rPr lang="fr-FR" i="1" dirty="0"/>
              <a:t>Redis Cache </a:t>
            </a:r>
            <a:r>
              <a:rPr lang="fr-FR" dirty="0"/>
              <a:t>qui reprend la taxonomie de navigation du portail est vide </a:t>
            </a:r>
          </a:p>
          <a:p>
            <a:pPr marL="457200" lvl="1" indent="0">
              <a:buNone/>
            </a:pPr>
            <a:r>
              <a:rPr lang="fr-FR" dirty="0"/>
              <a:t>=&gt; Navigation impossible sur le portail </a:t>
            </a:r>
          </a:p>
          <a:p>
            <a:r>
              <a:rPr lang="fr-FR" dirty="0"/>
              <a:t>Pannes réseau qui entrainent l’impossibilité de publication et de consultation en interne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2587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B6C0DD-4C2B-7F47-AF26-608223DDB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/>
              <a:t>Change Management : </a:t>
            </a:r>
            <a:r>
              <a:rPr lang="fr-FR" dirty="0">
                <a:solidFill>
                  <a:srgbClr val="FF0000"/>
                </a:solidFill>
              </a:rPr>
              <a:t>important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9EF261-0B6B-0940-BE8B-D6FDB3511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8000" y="1368000"/>
            <a:ext cx="10248814" cy="4667250"/>
          </a:xfrm>
        </p:spPr>
        <p:txBody>
          <a:bodyPr>
            <a:normAutofit lnSpcReduction="10000"/>
          </a:bodyPr>
          <a:lstStyle/>
          <a:p>
            <a:r>
              <a:rPr lang="fr-FR" dirty="0"/>
              <a:t>Réunions par administration pour recueillir les avis + et - de l’ancienne plateforme </a:t>
            </a:r>
          </a:p>
          <a:p>
            <a:pPr lvl="1">
              <a:buFont typeface="Symbol" pitchFamily="2" charset="2"/>
              <a:buChar char="Þ"/>
            </a:pPr>
            <a:r>
              <a:rPr lang="fr-FR" dirty="0"/>
              <a:t> permettre de « vider son sac » et démontrer qu’on écoute ;</a:t>
            </a:r>
          </a:p>
          <a:p>
            <a:r>
              <a:rPr lang="fr-FR" dirty="0"/>
              <a:t>Tests d’ergonomie avec psychologue comportemental pour clients internes et externes : 2x 2 maquettes, chaque fois 12 utilisateurs (éviter biais cognitif) </a:t>
            </a:r>
          </a:p>
          <a:p>
            <a:pPr lvl="1">
              <a:buFont typeface="Symbol" pitchFamily="2" charset="2"/>
              <a:buChar char="Þ"/>
            </a:pPr>
            <a:r>
              <a:rPr lang="fr-FR" dirty="0"/>
              <a:t> démontrer que la structure de navigation ne tombe pas du ciel ;</a:t>
            </a:r>
          </a:p>
          <a:p>
            <a:r>
              <a:rPr lang="fr-FR" dirty="0"/>
              <a:t>Séances d’information et de formation sur chaque partie importante avec les équipes de publieurs + groupes internes ciblés ;</a:t>
            </a:r>
          </a:p>
          <a:p>
            <a:r>
              <a:rPr lang="fr-FR" dirty="0"/>
              <a:t>Partage de la documentation entre tous les membres du service</a:t>
            </a:r>
          </a:p>
          <a:p>
            <a:pPr lvl="1">
              <a:buFont typeface="Symbol" pitchFamily="2" charset="2"/>
              <a:buChar char="Þ"/>
            </a:pPr>
            <a:r>
              <a:rPr lang="fr-FR" dirty="0"/>
              <a:t> chacun peut / doit s’exprimer ;</a:t>
            </a:r>
          </a:p>
          <a:p>
            <a:r>
              <a:rPr lang="fr-FR" dirty="0" err="1"/>
              <a:t>Steering</a:t>
            </a:r>
            <a:r>
              <a:rPr lang="fr-FR" dirty="0"/>
              <a:t> </a:t>
            </a:r>
            <a:r>
              <a:rPr lang="fr-FR" dirty="0" err="1"/>
              <a:t>Committee</a:t>
            </a:r>
            <a:r>
              <a:rPr lang="fr-FR" dirty="0"/>
              <a:t> : être transparent, si on a des problèmes on le dit mais on propose des réponses + souplesse ;</a:t>
            </a:r>
          </a:p>
          <a:p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5322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29918CCF-1037-5547-9E7F-2655985E7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/>
              <a:t>Change Management : </a:t>
            </a:r>
            <a:r>
              <a:rPr lang="fr-FR" dirty="0">
                <a:solidFill>
                  <a:srgbClr val="FF0000"/>
                </a:solidFill>
              </a:rPr>
              <a:t>important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8C25D6-C626-7249-9A83-DBDCBD37C326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1818001" y="1368000"/>
            <a:ext cx="10374000" cy="50323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1900" b="1" dirty="0"/>
              <a:t>Plan de communication</a:t>
            </a:r>
          </a:p>
          <a:p>
            <a:pPr marL="0" indent="0">
              <a:buNone/>
            </a:pPr>
            <a:r>
              <a:rPr lang="fr-FR" sz="1700" b="1" dirty="0"/>
              <a:t>Sensibilisation</a:t>
            </a:r>
          </a:p>
          <a:p>
            <a:pPr lvl="1"/>
            <a:r>
              <a:rPr lang="fr-FR" sz="1700" dirty="0" err="1"/>
              <a:t>DirCom</a:t>
            </a:r>
            <a:r>
              <a:rPr lang="fr-FR" sz="1700" dirty="0"/>
              <a:t>, </a:t>
            </a:r>
            <a:r>
              <a:rPr lang="fr-FR" sz="1700" dirty="0" err="1"/>
              <a:t>Adm</a:t>
            </a:r>
            <a:r>
              <a:rPr lang="fr-FR" sz="1700" dirty="0"/>
              <a:t>° </a:t>
            </a:r>
            <a:r>
              <a:rPr lang="fr-FR" sz="1700" dirty="0" err="1"/>
              <a:t>Gén</a:t>
            </a:r>
            <a:r>
              <a:rPr lang="fr-FR" sz="1700" dirty="0"/>
              <a:t>., groupes de travail et autres parties prenantes internes ou externes (</a:t>
            </a:r>
            <a:r>
              <a:rPr lang="fr-FR" sz="1700" i="1" dirty="0" err="1"/>
              <a:t>Middel</a:t>
            </a:r>
            <a:r>
              <a:rPr lang="fr-FR" sz="1700" i="1" dirty="0"/>
              <a:t> Management</a:t>
            </a:r>
            <a:r>
              <a:rPr lang="fr-FR" sz="1700" dirty="0"/>
              <a:t>), la direction ESS, via media internes (intranet, journaux, courriel,…)</a:t>
            </a:r>
          </a:p>
          <a:p>
            <a:pPr marL="0" indent="0">
              <a:buNone/>
            </a:pPr>
            <a:r>
              <a:rPr lang="fr-FR" sz="1700" b="1" dirty="0"/>
              <a:t>Phase de pré-lancement</a:t>
            </a:r>
          </a:p>
          <a:p>
            <a:pPr lvl="1"/>
            <a:r>
              <a:rPr lang="fr-FR" sz="1700" i="1" dirty="0" err="1"/>
              <a:t>Middel</a:t>
            </a:r>
            <a:r>
              <a:rPr lang="fr-FR" sz="1700" i="1" dirty="0"/>
              <a:t> Management</a:t>
            </a:r>
            <a:r>
              <a:rPr lang="fr-FR" sz="1700" dirty="0"/>
              <a:t>, les éditeurs privés, …</a:t>
            </a:r>
          </a:p>
          <a:p>
            <a:pPr lvl="1"/>
            <a:r>
              <a:rPr lang="fr-FR" sz="1700" i="1" dirty="0"/>
              <a:t>Workshops</a:t>
            </a:r>
            <a:r>
              <a:rPr lang="fr-FR" sz="1700" dirty="0"/>
              <a:t> lors des journées KM</a:t>
            </a:r>
          </a:p>
          <a:p>
            <a:pPr lvl="1"/>
            <a:r>
              <a:rPr lang="fr-FR" sz="1700" dirty="0"/>
              <a:t>Présentations à tous les collègues des directions Réglementation</a:t>
            </a:r>
          </a:p>
          <a:p>
            <a:pPr lvl="1"/>
            <a:r>
              <a:rPr lang="fr-FR" sz="1700" dirty="0"/>
              <a:t>Présentations aux collègues des services techniques (rédigent les documents administratifs)</a:t>
            </a:r>
          </a:p>
          <a:p>
            <a:pPr marL="0" indent="0">
              <a:buNone/>
            </a:pPr>
            <a:r>
              <a:rPr lang="fr-FR" sz="1700" b="1" dirty="0"/>
              <a:t>Phase de lancement</a:t>
            </a:r>
          </a:p>
          <a:p>
            <a:pPr lvl="1"/>
            <a:r>
              <a:rPr lang="fr-FR" sz="1700" dirty="0"/>
              <a:t>« Barnum »</a:t>
            </a:r>
          </a:p>
          <a:p>
            <a:pPr lvl="1"/>
            <a:r>
              <a:rPr lang="fr-FR" sz="1700" dirty="0"/>
              <a:t>Communication intranet/internet : </a:t>
            </a:r>
            <a:r>
              <a:rPr lang="fr-FR" sz="1700" dirty="0" err="1"/>
              <a:t>Teasing</a:t>
            </a:r>
            <a:r>
              <a:rPr lang="fr-FR" sz="1700" dirty="0"/>
              <a:t> et lancement officiel (tous </a:t>
            </a:r>
            <a:r>
              <a:rPr lang="fr-FR" sz="1700" dirty="0" err="1"/>
              <a:t>medias</a:t>
            </a:r>
            <a:r>
              <a:rPr lang="fr-FR" sz="1700" dirty="0"/>
              <a:t>)</a:t>
            </a:r>
          </a:p>
          <a:p>
            <a:pPr lvl="1"/>
            <a:r>
              <a:rPr lang="fr-FR" sz="1700" dirty="0"/>
              <a:t>Vidéo via YouTube</a:t>
            </a:r>
          </a:p>
          <a:p>
            <a:pPr marL="0" indent="0">
              <a:buNone/>
            </a:pPr>
            <a:r>
              <a:rPr lang="fr-FR" sz="1700" b="1" dirty="0"/>
              <a:t>Suivi</a:t>
            </a:r>
          </a:p>
          <a:p>
            <a:pPr lvl="1"/>
            <a:r>
              <a:rPr lang="fr-FR" sz="1700" dirty="0"/>
              <a:t>Enquêtes : de satisfaction, dans le KM</a:t>
            </a:r>
          </a:p>
          <a:p>
            <a:pPr lvl="1"/>
            <a:r>
              <a:rPr lang="fr-FR" sz="1700" dirty="0"/>
              <a:t>Présentation et salon : Forum for the Future (comptables-fiscalistes), groupes de travail,…</a:t>
            </a:r>
          </a:p>
          <a:p>
            <a:pPr lvl="1"/>
            <a:r>
              <a:rPr lang="fr-FR" sz="1700" dirty="0"/>
              <a:t>Vidéos « comment ? » : comment améliorer votre recherche, comment trouver un document dans une autre langue,…</a:t>
            </a:r>
          </a:p>
          <a:p>
            <a:pPr lvl="1"/>
            <a:r>
              <a:rPr lang="fr-FR" sz="1700" dirty="0"/>
              <a:t>E-learning</a:t>
            </a:r>
          </a:p>
        </p:txBody>
      </p:sp>
    </p:spTree>
    <p:extLst>
      <p:ext uri="{BB962C8B-B14F-4D97-AF65-F5344CB8AC3E}">
        <p14:creationId xmlns:p14="http://schemas.microsoft.com/office/powerpoint/2010/main" val="4091452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E0B840F-5256-A941-8A22-57C7AB6B8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89026">
            <a:off x="7722335" y="769040"/>
            <a:ext cx="4043179" cy="5723835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29918CCF-1037-5547-9E7F-2655985E7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/>
              <a:t>Change Management : </a:t>
            </a:r>
            <a:r>
              <a:rPr lang="fr-FR" dirty="0">
                <a:solidFill>
                  <a:srgbClr val="FF0000"/>
                </a:solidFill>
              </a:rPr>
              <a:t>important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8C25D6-C626-7249-9A83-DBDCBD37C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9274" y="1367999"/>
            <a:ext cx="10048875" cy="472255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sz="3000" dirty="0"/>
              <a:t>Ne pas oublier les collaborateurs !</a:t>
            </a:r>
          </a:p>
          <a:p>
            <a:pPr marL="0" indent="0">
              <a:buNone/>
            </a:pPr>
            <a:br>
              <a:rPr lang="fr-FR" dirty="0"/>
            </a:br>
            <a:r>
              <a:rPr lang="fr-FR" dirty="0"/>
              <a:t>Activité Musée 8/5/2018 </a:t>
            </a:r>
          </a:p>
          <a:p>
            <a:pPr marL="0" indent="0">
              <a:buNone/>
            </a:pPr>
            <a:r>
              <a:rPr lang="fr-FR" dirty="0"/>
              <a:t>Musée des Sciences naturelles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Clôture de la phase 1 : </a:t>
            </a:r>
          </a:p>
          <a:p>
            <a:pPr>
              <a:buFontTx/>
              <a:buChar char="-"/>
            </a:pPr>
            <a:r>
              <a:rPr lang="fr-FR" dirty="0" err="1"/>
              <a:t>Lessons</a:t>
            </a:r>
            <a:r>
              <a:rPr lang="fr-FR" dirty="0"/>
              <a:t> </a:t>
            </a:r>
            <a:r>
              <a:rPr lang="fr-FR" dirty="0" err="1"/>
              <a:t>Learned</a:t>
            </a:r>
            <a:r>
              <a:rPr lang="fr-FR" dirty="0"/>
              <a:t> ;</a:t>
            </a:r>
          </a:p>
          <a:p>
            <a:pPr>
              <a:buFontTx/>
              <a:buChar char="-"/>
            </a:pPr>
            <a:r>
              <a:rPr lang="fr-FR" dirty="0"/>
              <a:t>Ateliers de travail pour l’évaluation de la phase 1 ;</a:t>
            </a:r>
          </a:p>
          <a:p>
            <a:pPr>
              <a:buFontTx/>
              <a:buChar char="-"/>
            </a:pPr>
            <a:r>
              <a:rPr lang="fr-FR" dirty="0"/>
              <a:t>Propositions d’améliorations.</a:t>
            </a:r>
          </a:p>
          <a:p>
            <a:pPr>
              <a:buFontTx/>
              <a:buChar char="-"/>
            </a:pPr>
            <a:endParaRPr lang="fr-FR" dirty="0"/>
          </a:p>
          <a:p>
            <a:pPr marL="0" indent="0">
              <a:buNone/>
            </a:pPr>
            <a:r>
              <a:rPr lang="fr-FR" dirty="0"/>
              <a:t>Moment détente : des bulles, de quoi grignoter et une visite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Le tout repris dans une publication avec beaucoup de photos.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0017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29918CCF-1037-5547-9E7F-2655985E7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/>
              <a:t>La vie n’est pas un long fleuve tranquille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8C25D6-C626-7249-9A83-DBDCBD37C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9274" y="1368000"/>
            <a:ext cx="10048875" cy="42862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3000" dirty="0"/>
              <a:t>A côté de votre projet, le SPF continue à vivre !</a:t>
            </a:r>
          </a:p>
          <a:p>
            <a:pPr>
              <a:buFontTx/>
              <a:buChar char="-"/>
            </a:pPr>
            <a:r>
              <a:rPr lang="fr-FR" sz="3000" dirty="0"/>
              <a:t>Choix d’un standard ACM pour la gestion de processus</a:t>
            </a:r>
          </a:p>
          <a:p>
            <a:pPr lvl="1">
              <a:buFont typeface="Symbol" pitchFamily="2" charset="2"/>
              <a:buChar char="Þ"/>
            </a:pPr>
            <a:r>
              <a:rPr lang="fr-FR" sz="2600" dirty="0"/>
              <a:t> Respect des standards du SPF</a:t>
            </a:r>
          </a:p>
          <a:p>
            <a:pPr lvl="1">
              <a:buFont typeface="Symbol" pitchFamily="2" charset="2"/>
              <a:buChar char="Þ"/>
            </a:pPr>
            <a:r>
              <a:rPr lang="fr-FR" sz="2600" dirty="0"/>
              <a:t> Limitation des dépenses inutiles </a:t>
            </a:r>
          </a:p>
          <a:p>
            <a:pPr lvl="1">
              <a:buFont typeface="Symbol" pitchFamily="2" charset="2"/>
              <a:buChar char="Þ"/>
            </a:pPr>
            <a:r>
              <a:rPr lang="fr-FR" sz="2600" dirty="0"/>
              <a:t> arrêt/limitation de la phase 2</a:t>
            </a:r>
          </a:p>
          <a:p>
            <a:pPr>
              <a:buFontTx/>
              <a:buChar char="-"/>
            </a:pPr>
            <a:r>
              <a:rPr lang="fr-FR" sz="3000" dirty="0"/>
              <a:t>Les éléments Collaboration sociale sont retirés du projet car la direction Communication souhaite les gérer directement</a:t>
            </a:r>
          </a:p>
          <a:p>
            <a:pPr lvl="1">
              <a:buFont typeface="Symbol" pitchFamily="2" charset="2"/>
              <a:buChar char="Þ"/>
            </a:pPr>
            <a:r>
              <a:rPr lang="fr-FR" dirty="0"/>
              <a:t>arrêt de la phase 3 (limitation à l’intégration avec </a:t>
            </a:r>
            <a:r>
              <a:rPr lang="fr-FR" dirty="0" err="1"/>
              <a:t>Yammer</a:t>
            </a:r>
            <a:r>
              <a:rPr lang="fr-FR" dirty="0"/>
              <a:t>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Ces aspects avaient été validés par les services respectifs lors de la validation du Cahier spécial des charges…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7962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82982D-1F1C-EC4C-8BB7-AA6AF5F47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/>
              <a:t>Satisfactions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F585CE-74BB-3548-B793-724180886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8000" y="1368427"/>
            <a:ext cx="10248814" cy="489169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/>
              <a:t>Le projet a permis au Département des Finances les avancées suivantes au niveau de la gestion documentaire :</a:t>
            </a:r>
          </a:p>
          <a:p>
            <a:r>
              <a:rPr lang="fr-FR" dirty="0"/>
              <a:t>Nouvelle numérotation / harmonisation de l’identification des documents ;</a:t>
            </a:r>
          </a:p>
          <a:p>
            <a:r>
              <a:rPr lang="fr-FR" dirty="0"/>
              <a:t>Établissement de modèles de publications : les « Document Types » ;</a:t>
            </a:r>
          </a:p>
          <a:p>
            <a:r>
              <a:rPr lang="fr-FR" dirty="0"/>
              <a:t>Différenciation des contenus : circulaire / instruction ;</a:t>
            </a:r>
          </a:p>
          <a:p>
            <a:r>
              <a:rPr lang="fr-FR" dirty="0"/>
              <a:t>Centralisation des flux avant publication ;</a:t>
            </a:r>
          </a:p>
          <a:p>
            <a:r>
              <a:rPr lang="fr-FR" dirty="0"/>
              <a:t>Remise à plat du principe du commentaire fiscal ;</a:t>
            </a:r>
          </a:p>
          <a:p>
            <a:r>
              <a:rPr lang="fr-FR" dirty="0"/>
              <a:t>Introduction du concept de veille documentaire ou informationnelle ;</a:t>
            </a:r>
          </a:p>
          <a:p>
            <a:r>
              <a:rPr lang="fr-FR" dirty="0"/>
              <a:t>Lien avec l’archivage légal ;</a:t>
            </a:r>
          </a:p>
          <a:p>
            <a:r>
              <a:rPr lang="fr-FR" dirty="0"/>
              <a:t>Enrichissement de l’expérience utilisateur ;</a:t>
            </a:r>
          </a:p>
          <a:p>
            <a:r>
              <a:rPr lang="fr-FR" dirty="0"/>
              <a:t>Réflexion sur les </a:t>
            </a:r>
            <a:r>
              <a:rPr lang="fr-FR" dirty="0" err="1"/>
              <a:t>chatbots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sz="1200" dirty="0"/>
          </a:p>
          <a:p>
            <a:pPr marL="0" indent="0">
              <a:buNone/>
            </a:pPr>
            <a:r>
              <a:rPr lang="fr-FR" dirty="0"/>
              <a:t>Mais, une opportunité ratée pour ce qui est de la « Document Collaboration ». </a:t>
            </a:r>
          </a:p>
          <a:p>
            <a:pPr marL="0" indent="0">
              <a:buNone/>
            </a:pPr>
            <a:r>
              <a:rPr lang="fr-FR" dirty="0"/>
              <a:t>Partie remise ?</a:t>
            </a:r>
          </a:p>
          <a:p>
            <a:pPr marL="0" indent="0">
              <a:buNone/>
            </a:pPr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1232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BE" dirty="0" err="1"/>
              <a:t>Fisconet</a:t>
            </a:r>
            <a:r>
              <a:rPr lang="fr-BE" i="1" dirty="0" err="1"/>
              <a:t>plus</a:t>
            </a:r>
            <a:r>
              <a:rPr lang="fr-BE" dirty="0"/>
              <a:t> : périmètre du projet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19274" y="1367999"/>
            <a:ext cx="10048875" cy="476385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r-BE" sz="2000" dirty="0" err="1"/>
              <a:t>Fisconet</a:t>
            </a:r>
            <a:r>
              <a:rPr lang="fr-BE" sz="2000" i="1" dirty="0" err="1"/>
              <a:t>plus</a:t>
            </a:r>
            <a:r>
              <a:rPr lang="fr-BE" sz="2000" dirty="0"/>
              <a:t> est </a:t>
            </a:r>
            <a:r>
              <a:rPr lang="fr-BE" sz="2000" u="sng" dirty="0"/>
              <a:t>la base de connaissance en matières fiscale et juridique</a:t>
            </a:r>
            <a:r>
              <a:rPr lang="fr-BE" sz="2000" dirty="0"/>
              <a:t> du Département.</a:t>
            </a:r>
          </a:p>
          <a:p>
            <a:pPr marL="0" indent="0">
              <a:spcBef>
                <a:spcPts val="0"/>
              </a:spcBef>
              <a:buNone/>
            </a:pPr>
            <a:endParaRPr lang="fr-BE" sz="2000" dirty="0"/>
          </a:p>
          <a:p>
            <a:pPr marL="0" indent="0">
              <a:spcBef>
                <a:spcPts val="0"/>
              </a:spcBef>
              <a:buNone/>
            </a:pPr>
            <a:r>
              <a:rPr lang="fr-BE" sz="2000" dirty="0"/>
              <a:t>Le portail a pour </a:t>
            </a:r>
            <a:r>
              <a:rPr lang="fr-BE" sz="2000" u="sng" dirty="0"/>
              <a:t>premier objectif de soutenir le travail des agents </a:t>
            </a:r>
            <a:r>
              <a:rPr lang="fr-BE" sz="2000" dirty="0"/>
              <a:t>en mettant à leur disposition l’ensemble des éléments documentaires nécessaires.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BE" sz="2000" dirty="0"/>
              <a:t>Ces éléments proviennent de la législation, des services techniques de l’Administration, mais aussi de sources extérieures légales ou documentaires.</a:t>
            </a:r>
          </a:p>
          <a:p>
            <a:pPr marL="0" indent="0">
              <a:spcBef>
                <a:spcPts val="0"/>
              </a:spcBef>
              <a:buNone/>
            </a:pPr>
            <a:endParaRPr lang="fr-BE" sz="2000" dirty="0"/>
          </a:p>
          <a:p>
            <a:pPr marL="0" indent="0">
              <a:spcBef>
                <a:spcPts val="0"/>
              </a:spcBef>
              <a:buNone/>
            </a:pPr>
            <a:r>
              <a:rPr lang="fr-BE" sz="2000" u="sng" dirty="0"/>
              <a:t>Par extension</a:t>
            </a:r>
            <a:r>
              <a:rPr lang="fr-BE" sz="2000" dirty="0"/>
              <a:t>, une partie de ces informations est proposée aux publics externes.</a:t>
            </a:r>
          </a:p>
          <a:p>
            <a:pPr marL="0" indent="0">
              <a:spcBef>
                <a:spcPts val="0"/>
              </a:spcBef>
              <a:buNone/>
            </a:pPr>
            <a:endParaRPr lang="fr-BE" sz="2000" dirty="0"/>
          </a:p>
          <a:p>
            <a:pPr marL="0" indent="0">
              <a:spcBef>
                <a:spcPts val="0"/>
              </a:spcBef>
              <a:buNone/>
            </a:pPr>
            <a:r>
              <a:rPr lang="fr-BE" sz="2000" b="1" dirty="0"/>
              <a:t>Du cahier spécial des charges :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BE" sz="2000" dirty="0"/>
              <a:t>« </a:t>
            </a:r>
            <a:r>
              <a:rPr lang="fr-BE" sz="2000" dirty="0" err="1"/>
              <a:t>Fisconet</a:t>
            </a:r>
            <a:r>
              <a:rPr lang="fr-BE" sz="2000" i="1" dirty="0" err="1"/>
              <a:t>plus</a:t>
            </a:r>
            <a:r>
              <a:rPr lang="fr-BE" sz="2000" dirty="0"/>
              <a:t> souhaite proposer des outils de collaboration qui permettent aux agents d’enrichir leur connaissance d’un sujet par l’échange d’informations ou d’identifier une « personne ressource ».</a:t>
            </a:r>
          </a:p>
          <a:p>
            <a:pPr marL="0" indent="0">
              <a:spcBef>
                <a:spcPts val="0"/>
              </a:spcBef>
              <a:buNone/>
            </a:pPr>
            <a:endParaRPr lang="fr-BE" sz="2000" dirty="0"/>
          </a:p>
          <a:p>
            <a:pPr marL="0" indent="0">
              <a:spcBef>
                <a:spcPts val="0"/>
              </a:spcBef>
              <a:buNone/>
            </a:pPr>
            <a:r>
              <a:rPr lang="fr-BE" sz="2000" dirty="0"/>
              <a:t>Public (fin 2017-avant nouvelle plateforme) : moyenne de 200.000 visites mensuelles par 80.000 IP différentes dont 13,5% internes</a:t>
            </a:r>
          </a:p>
          <a:p>
            <a:pPr>
              <a:spcBef>
                <a:spcPts val="0"/>
              </a:spcBef>
            </a:pPr>
            <a:endParaRPr lang="fr-BE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B18B6B-3D52-484E-92C7-4AA50A5C0039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0488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DE0639-5BC2-6444-A937-178495DA8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000" y="554401"/>
            <a:ext cx="11006797" cy="813600"/>
          </a:xfrm>
        </p:spPr>
        <p:txBody>
          <a:bodyPr>
            <a:normAutofit/>
          </a:bodyPr>
          <a:lstStyle/>
          <a:p>
            <a:pPr algn="l"/>
            <a:r>
              <a:rPr lang="fr-BE" dirty="0"/>
              <a:t>Quelques principes généraux de ma conduite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B9FF35-0EE3-BD4E-9065-8710D3EFDCDF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1818000" y="1368000"/>
            <a:ext cx="10199829" cy="4800258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</a:pPr>
            <a:r>
              <a:rPr lang="fr-BE" sz="1800" dirty="0"/>
              <a:t>Changer de stratégie ou d’objectif en cours de développement du projet conduisent à l’échec. =&gt; garder le cap mais ne pas être aveugle et savoir arrêter un projet (perte d’utilité, cahier qui ne correspond plus aux besoins,…) </a:t>
            </a:r>
          </a:p>
          <a:p>
            <a:pPr>
              <a:spcBef>
                <a:spcPts val="400"/>
              </a:spcBef>
            </a:pPr>
            <a:r>
              <a:rPr lang="fr-BE" sz="1800" dirty="0"/>
              <a:t>Une méthode de gestion de projet (Prince 2, </a:t>
            </a:r>
            <a:r>
              <a:rPr lang="fr-BE" sz="1800" dirty="0" err="1"/>
              <a:t>PMBok</a:t>
            </a:r>
            <a:r>
              <a:rPr lang="fr-BE" sz="1800" dirty="0"/>
              <a:t>, </a:t>
            </a:r>
            <a:r>
              <a:rPr lang="fr-BE" sz="1800" dirty="0" err="1"/>
              <a:t>PMFin</a:t>
            </a:r>
            <a:r>
              <a:rPr lang="fr-BE" sz="1800" dirty="0"/>
              <a:t>,…) est un outil et pas une finalité en soi ; </a:t>
            </a:r>
          </a:p>
          <a:p>
            <a:pPr>
              <a:spcBef>
                <a:spcPts val="400"/>
              </a:spcBef>
            </a:pPr>
            <a:r>
              <a:rPr lang="fr-BE" sz="1800" dirty="0"/>
              <a:t>Le rapportage est nécessaire mais doit être réaliste. Ne pas être obnubilé par le « vert » ; </a:t>
            </a:r>
          </a:p>
          <a:p>
            <a:pPr>
              <a:spcBef>
                <a:spcPts val="400"/>
              </a:spcBef>
            </a:pPr>
            <a:r>
              <a:rPr lang="fr-BE" sz="1800" dirty="0"/>
              <a:t>Des outils : </a:t>
            </a:r>
            <a:r>
              <a:rPr lang="fr-BE" sz="1800" dirty="0" err="1"/>
              <a:t>Paretto</a:t>
            </a:r>
            <a:r>
              <a:rPr lang="fr-BE" sz="1800" dirty="0"/>
              <a:t> : 80%/20% ; la théorie des zones d’influence (la mienne, celle qui m’influe, la zone d’intégration); Méthode Eisenhower (urgent / pas urgent ; Important/pas important); Analyse des causes (diagramme d’Ishikawa) = faites des petits dessins pour y voir plus clair et découper des problèmes ; </a:t>
            </a:r>
          </a:p>
          <a:p>
            <a:pPr>
              <a:spcBef>
                <a:spcPts val="400"/>
              </a:spcBef>
            </a:pPr>
            <a:r>
              <a:rPr lang="fr-BE" sz="1800" dirty="0"/>
              <a:t>Liste « </a:t>
            </a:r>
            <a:r>
              <a:rPr lang="fr-BE" sz="1800" dirty="0" err="1"/>
              <a:t>todo</a:t>
            </a:r>
            <a:r>
              <a:rPr lang="fr-BE" sz="1800" dirty="0"/>
              <a:t> » quotidienne et remise à jour : ça motive de se voir avancer ! </a:t>
            </a:r>
          </a:p>
          <a:p>
            <a:pPr>
              <a:spcBef>
                <a:spcPts val="400"/>
              </a:spcBef>
            </a:pPr>
            <a:r>
              <a:rPr lang="fr-BE" sz="1800" dirty="0"/>
              <a:t>Un projet c’est surtout de la gestion de risques : les évaluer et les accepter / y répondre / limiter / transférer ;</a:t>
            </a:r>
          </a:p>
          <a:p>
            <a:pPr>
              <a:spcBef>
                <a:spcPts val="400"/>
              </a:spcBef>
            </a:pPr>
            <a:r>
              <a:rPr lang="fr-BE" sz="1800" dirty="0"/>
              <a:t>Transparence MAIS ne veut pas dire qu’on vit dans une maison de verre ;</a:t>
            </a:r>
          </a:p>
          <a:p>
            <a:pPr>
              <a:spcBef>
                <a:spcPts val="400"/>
              </a:spcBef>
            </a:pPr>
            <a:r>
              <a:rPr lang="fr-BE" sz="1800" dirty="0"/>
              <a:t>Communiquer lorsque vous le pouvez, lorsque c’est important ,MAIS sachez que quels que soient vos efforts de communication, on vous reprochera toujours de ne pas assez communiquer ;</a:t>
            </a:r>
          </a:p>
          <a:p>
            <a:pPr>
              <a:spcBef>
                <a:spcPts val="400"/>
              </a:spcBef>
            </a:pPr>
            <a:r>
              <a:rPr lang="fr-BE" sz="1800" dirty="0"/>
              <a:t>Savoir dire NON ;</a:t>
            </a:r>
          </a:p>
          <a:p>
            <a:pPr>
              <a:spcBef>
                <a:spcPts val="400"/>
              </a:spcBef>
            </a:pPr>
            <a:r>
              <a:rPr lang="fr-BE" sz="1800" dirty="0"/>
              <a:t>Surtout PRENDRE DU PLAISIR dans votre projet.</a:t>
            </a:r>
          </a:p>
        </p:txBody>
      </p:sp>
    </p:spTree>
    <p:extLst>
      <p:ext uri="{BB962C8B-B14F-4D97-AF65-F5344CB8AC3E}">
        <p14:creationId xmlns:p14="http://schemas.microsoft.com/office/powerpoint/2010/main" val="3070165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937" y="547801"/>
            <a:ext cx="8229600" cy="1540581"/>
          </a:xfrm>
        </p:spPr>
      </p:pic>
      <p:sp>
        <p:nvSpPr>
          <p:cNvPr id="5" name="ZoneTexte 4"/>
          <p:cNvSpPr txBox="1"/>
          <p:nvPr/>
        </p:nvSpPr>
        <p:spPr>
          <a:xfrm>
            <a:off x="3063580" y="2422909"/>
            <a:ext cx="56291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Si vous ne savez pas, vous demandez.</a:t>
            </a:r>
          </a:p>
          <a:p>
            <a:r>
              <a:rPr lang="fr-FR" sz="2800" dirty="0"/>
              <a:t>Si vous savez, vous </a:t>
            </a:r>
            <a:r>
              <a:rPr lang="fr-FR" sz="3600" dirty="0"/>
              <a:t>partagez</a:t>
            </a:r>
            <a:r>
              <a:rPr lang="fr-FR" sz="2800" dirty="0"/>
              <a:t>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5DFCF79-0666-174F-9CFC-979F3ACFBCEA}"/>
              </a:ext>
            </a:extLst>
          </p:cNvPr>
          <p:cNvSpPr txBox="1"/>
          <p:nvPr/>
        </p:nvSpPr>
        <p:spPr>
          <a:xfrm>
            <a:off x="3098801" y="3760889"/>
            <a:ext cx="834555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Luc Joosten, conseiller en gestion des connaissances</a:t>
            </a:r>
          </a:p>
          <a:p>
            <a:r>
              <a:rPr lang="fr-FR" sz="2400" dirty="0"/>
              <a:t>02/5766752</a:t>
            </a:r>
          </a:p>
          <a:p>
            <a:r>
              <a:rPr lang="fr-FR" sz="2400" dirty="0"/>
              <a:t>0470/766752</a:t>
            </a:r>
          </a:p>
          <a:p>
            <a:r>
              <a:rPr lang="fr-FR" sz="2400" dirty="0">
                <a:hlinkClick r:id="rId3"/>
              </a:rPr>
              <a:t>luc.joosten@minfin.fed.be</a:t>
            </a:r>
            <a:endParaRPr lang="fr-FR" sz="2400" dirty="0"/>
          </a:p>
          <a:p>
            <a:r>
              <a:rPr lang="fr-FR" sz="2400" dirty="0"/>
              <a:t>LinkedIn : </a:t>
            </a:r>
            <a:r>
              <a:rPr lang="fr-FR" sz="2400" dirty="0">
                <a:hlinkClick r:id="rId4"/>
              </a:rPr>
              <a:t>https://www.linkedin.com/in/luc-joosten-52a28b39/</a:t>
            </a:r>
            <a:endParaRPr lang="fr-FR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318292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BE" dirty="0"/>
              <a:t>Court historique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18000" y="1368000"/>
            <a:ext cx="10374000" cy="4925144"/>
          </a:xfrm>
        </p:spPr>
        <p:txBody>
          <a:bodyPr>
            <a:normAutofit lnSpcReduction="10000"/>
          </a:bodyPr>
          <a:lstStyle/>
          <a:p>
            <a:r>
              <a:rPr lang="fr-BE" sz="1600" dirty="0"/>
              <a:t>2003-2005 : BPM =&gt; besoin d’une base centrale pour rassembler toutes les connaissances du SPF en un SPOC</a:t>
            </a:r>
          </a:p>
          <a:p>
            <a:r>
              <a:rPr lang="fr-BE" sz="1600" dirty="0"/>
              <a:t>2005-2007 : création de « </a:t>
            </a:r>
            <a:r>
              <a:rPr lang="fr-BE" sz="1600" dirty="0" err="1"/>
              <a:t>Fisconet</a:t>
            </a:r>
            <a:r>
              <a:rPr lang="fr-BE" sz="1600" dirty="0"/>
              <a:t> » base fiscale en collaboration avec Kluwer élaborée sur un DB existante ;</a:t>
            </a:r>
          </a:p>
          <a:p>
            <a:r>
              <a:rPr lang="fr-BE" sz="1600" dirty="0"/>
              <a:t>2007 : marché </a:t>
            </a:r>
            <a:r>
              <a:rPr lang="fr-BE" sz="1600" dirty="0" err="1"/>
              <a:t>Fisconet</a:t>
            </a:r>
            <a:r>
              <a:rPr lang="fr-BE" sz="1600" i="1" dirty="0" err="1"/>
              <a:t>plus</a:t>
            </a:r>
            <a:r>
              <a:rPr lang="fr-BE" sz="1600" dirty="0"/>
              <a:t> (première version);</a:t>
            </a:r>
          </a:p>
          <a:p>
            <a:r>
              <a:rPr lang="fr-BE" sz="1600" dirty="0"/>
              <a:t>2010-2011 : projet « à l’arrêt » (problèmes relationnels interne et externe) ;</a:t>
            </a:r>
          </a:p>
          <a:p>
            <a:r>
              <a:rPr lang="fr-BE" sz="1600" dirty="0"/>
              <a:t>2012 : demande du Président du Comité de direction du SPF Finances de relancer le projet, nouveau chef de projet, rationalisation du périmètre, moyens budgétaires ;</a:t>
            </a:r>
          </a:p>
          <a:p>
            <a:r>
              <a:rPr lang="fr-BE" sz="1600" dirty="0"/>
              <a:t>2013 : lancement de l’évolution du portail et nombreuses améliorations (internes et externes) - tendre vers une stabilité de la solution technique en attendant son remplacement. Marché de remplacement non attribué pour raisons budgétaire ;</a:t>
            </a:r>
          </a:p>
          <a:p>
            <a:r>
              <a:rPr lang="nl-BE" sz="1600" dirty="0"/>
              <a:t>07/2014 : finalisation de la rédaction d’un nouveau cahier spécial des charges ;</a:t>
            </a:r>
          </a:p>
          <a:p>
            <a:r>
              <a:rPr lang="nl-BE" sz="1600" dirty="0"/>
              <a:t>2015 : publication et sélection  : </a:t>
            </a:r>
          </a:p>
          <a:p>
            <a:pPr lvl="1"/>
            <a:r>
              <a:rPr lang="nl-BE" sz="1200" dirty="0"/>
              <a:t>basée sur 50 exigences fonctionnelles et 31 exigences de qualité ;</a:t>
            </a:r>
          </a:p>
          <a:p>
            <a:pPr lvl="1"/>
            <a:r>
              <a:rPr lang="nl-BE" sz="1200" dirty="0"/>
              <a:t>le CSC ne contient pas de description de plateforme technique d’accueil car sera le choix d’ICT ;</a:t>
            </a:r>
          </a:p>
          <a:p>
            <a:pPr lvl="1"/>
            <a:r>
              <a:rPr lang="nl-BE" sz="1200" dirty="0"/>
              <a:t>Offres reçues : de quasi tout en Open au tout Microsoft =&gt; le marché était bien totalement ouvert !</a:t>
            </a:r>
          </a:p>
          <a:p>
            <a:r>
              <a:rPr lang="nl-BE" sz="1600" dirty="0"/>
              <a:t>2016 : attribution et validation du PID (choix du Cloud Office 365par ICT) ;</a:t>
            </a:r>
          </a:p>
          <a:p>
            <a:r>
              <a:rPr lang="nl-BE" sz="1600" dirty="0"/>
              <a:t>2017 : développements techniques ;</a:t>
            </a:r>
          </a:p>
          <a:p>
            <a:r>
              <a:rPr lang="nl-BE" sz="1600" dirty="0"/>
              <a:t>26/02/2018 : lancement officiel (phase 1) de Fisconet</a:t>
            </a:r>
            <a:r>
              <a:rPr lang="nl-BE" sz="1600" i="1" dirty="0"/>
              <a:t>plus</a:t>
            </a:r>
            <a:r>
              <a:rPr lang="nl-BE" sz="1600" dirty="0"/>
              <a:t> 2ème version.</a:t>
            </a:r>
          </a:p>
          <a:p>
            <a:endParaRPr lang="fr-BE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B18B6B-3D52-484E-92C7-4AA50A5C0039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73548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02" y="249914"/>
            <a:ext cx="9512060" cy="642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464152" y="5044534"/>
            <a:ext cx="2933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dirty="0"/>
              <a:t>L’ancien </a:t>
            </a:r>
            <a:r>
              <a:rPr lang="fr-BE" sz="2000" dirty="0" err="1"/>
              <a:t>Fisconet</a:t>
            </a:r>
            <a:r>
              <a:rPr lang="fr-BE" sz="2000" i="1" dirty="0" err="1"/>
              <a:t>plus</a:t>
            </a:r>
            <a:r>
              <a:rPr lang="fr-BE" sz="2000" i="1" dirty="0"/>
              <a:t> 2009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B18B6B-3D52-484E-92C7-4AA50A5C0039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59665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1" y="44623"/>
            <a:ext cx="9213017" cy="67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7248128" y="4437112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/>
              <a:t>Évolution mise en ligne le 19 août 2013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B18B6B-3D52-484E-92C7-4AA50A5C0039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8661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10C8014-EB2D-5940-9EEB-A8DDDF3D7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12"/>
            <a:ext cx="12192000" cy="681037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C876C9A-2D8A-754B-9240-37D00F70A1A3}"/>
              </a:ext>
            </a:extLst>
          </p:cNvPr>
          <p:cNvSpPr txBox="1"/>
          <p:nvPr/>
        </p:nvSpPr>
        <p:spPr>
          <a:xfrm>
            <a:off x="5556742" y="4614202"/>
            <a:ext cx="51155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La nouvelle version dans l’environnement O365</a:t>
            </a:r>
          </a:p>
        </p:txBody>
      </p:sp>
    </p:spTree>
    <p:extLst>
      <p:ext uri="{BB962C8B-B14F-4D97-AF65-F5344CB8AC3E}">
        <p14:creationId xmlns:p14="http://schemas.microsoft.com/office/powerpoint/2010/main" val="1679271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12AF00-4D9B-1246-A33B-C21002310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/>
              <a:t>Développement du projet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088144-E001-6F45-822F-FAB88FD211E7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1819274" y="1367999"/>
            <a:ext cx="10048875" cy="4934829"/>
          </a:xfrm>
        </p:spPr>
        <p:txBody>
          <a:bodyPr>
            <a:normAutofit/>
          </a:bodyPr>
          <a:lstStyle/>
          <a:p>
            <a:r>
              <a:rPr lang="fr-FR" sz="2000" u="sng" dirty="0"/>
              <a:t>Trois phases principales</a:t>
            </a:r>
          </a:p>
          <a:p>
            <a:pPr marL="342900" indent="-342900">
              <a:buFontTx/>
              <a:buChar char="-"/>
            </a:pPr>
            <a:r>
              <a:rPr lang="fr-FR" sz="2000" dirty="0"/>
              <a:t>Phase 1 : mise à disposition d’un environnement de production et de consultation (publication et portail avec moteur de recherche)</a:t>
            </a:r>
          </a:p>
          <a:p>
            <a:pPr marL="342900" indent="-342900">
              <a:buFontTx/>
              <a:buChar char="-"/>
            </a:pPr>
            <a:r>
              <a:rPr lang="fr-FR" sz="2000" dirty="0"/>
              <a:t>Phase 2 : intégration de la collaboration documentaire (</a:t>
            </a:r>
            <a:r>
              <a:rPr lang="fr-FR" sz="2000" i="1" dirty="0"/>
              <a:t>Document Collaboration</a:t>
            </a:r>
            <a:r>
              <a:rPr lang="fr-FR" sz="2000" dirty="0"/>
              <a:t>)</a:t>
            </a:r>
          </a:p>
          <a:p>
            <a:pPr marL="342900" indent="-342900">
              <a:buFontTx/>
              <a:buChar char="-"/>
            </a:pPr>
            <a:r>
              <a:rPr lang="fr-FR" sz="2000" dirty="0"/>
              <a:t>Phase 3 : intégration aux réseaux sociaux du Département</a:t>
            </a:r>
          </a:p>
          <a:p>
            <a:endParaRPr lang="fr-FR" sz="1200" dirty="0"/>
          </a:p>
          <a:p>
            <a:r>
              <a:rPr lang="fr-FR" sz="2000" dirty="0"/>
              <a:t>Budget important en matière de Change Management (documentation, formations et communication)</a:t>
            </a:r>
          </a:p>
          <a:p>
            <a:endParaRPr lang="fr-FR" sz="2000" dirty="0"/>
          </a:p>
          <a:p>
            <a:pPr marL="0" indent="0">
              <a:buNone/>
            </a:pPr>
            <a:r>
              <a:rPr lang="fr-FR" sz="2000" dirty="0"/>
              <a:t>Budgets : 2.288.000 € (contrat pour 4 ans)</a:t>
            </a:r>
          </a:p>
          <a:p>
            <a:pPr marL="0" indent="0">
              <a:buNone/>
            </a:pPr>
            <a:r>
              <a:rPr lang="fr-FR" sz="2000" dirty="0"/>
              <a:t>	Marché : 1.853.000 € (dont 117.370 en Change Management soit 6,5%)</a:t>
            </a:r>
          </a:p>
          <a:p>
            <a:pPr marL="0" indent="0">
              <a:buNone/>
            </a:pPr>
            <a:r>
              <a:rPr lang="fr-FR" sz="2000" dirty="0"/>
              <a:t>	Maintenance : 435.600 € (150j/an)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2584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227286-F989-744F-B5B0-759A6F10A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/>
              <a:t>Volontés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9437A0-F50A-B349-A788-7D5674643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9274" y="1368000"/>
            <a:ext cx="10048875" cy="4286250"/>
          </a:xfrm>
        </p:spPr>
        <p:txBody>
          <a:bodyPr/>
          <a:lstStyle/>
          <a:p>
            <a:r>
              <a:rPr lang="fr-FR" dirty="0"/>
              <a:t>Remplacement ancienne plateforme par une nouvelle nécessitant moins de manutention car :</a:t>
            </a:r>
          </a:p>
          <a:p>
            <a:pPr lvl="1"/>
            <a:r>
              <a:rPr lang="fr-FR" dirty="0"/>
              <a:t>Personnel en diminution ;</a:t>
            </a:r>
          </a:p>
          <a:p>
            <a:pPr lvl="1"/>
            <a:r>
              <a:rPr lang="fr-FR" dirty="0"/>
              <a:t>Quantité à publier en augmentation (2,5x plus de textes par rapport à 2013) ;</a:t>
            </a:r>
          </a:p>
          <a:p>
            <a:pPr lvl="1"/>
            <a:r>
              <a:rPr lang="fr-FR" dirty="0"/>
              <a:t>Volonté d’enrichir le contenu (métadonnées, liens,…) ;</a:t>
            </a:r>
          </a:p>
          <a:p>
            <a:pPr lvl="1"/>
            <a:r>
              <a:rPr lang="fr-FR" dirty="0"/>
              <a:t>Améliorer l’expérience utilisateur ;</a:t>
            </a:r>
          </a:p>
          <a:p>
            <a:r>
              <a:rPr lang="fr-FR" dirty="0"/>
              <a:t>Introduction du « Document Collaboration » ;</a:t>
            </a:r>
          </a:p>
          <a:p>
            <a:r>
              <a:rPr lang="fr-FR" dirty="0"/>
              <a:t>Intégration avec les outils de collaboration sociale.</a:t>
            </a:r>
          </a:p>
          <a:p>
            <a:r>
              <a:rPr lang="fr-FR" dirty="0"/>
              <a:t>Introduction de services personnalisables</a:t>
            </a:r>
          </a:p>
        </p:txBody>
      </p:sp>
    </p:spTree>
    <p:extLst>
      <p:ext uri="{BB962C8B-B14F-4D97-AF65-F5344CB8AC3E}">
        <p14:creationId xmlns:p14="http://schemas.microsoft.com/office/powerpoint/2010/main" val="3923305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3018D4-9C09-4C48-9DA3-F3216CAA5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/>
              <a:t>LES Obstacles et les difficultés rencontrées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EFFBA2-165A-9D41-A974-E56FBEBC7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9274" y="1368000"/>
            <a:ext cx="10048875" cy="4286250"/>
          </a:xfrm>
        </p:spPr>
        <p:txBody>
          <a:bodyPr>
            <a:normAutofit fontScale="92500"/>
          </a:bodyPr>
          <a:lstStyle/>
          <a:p>
            <a:r>
              <a:rPr lang="fr-FR" dirty="0"/>
              <a:t>Premier projet de technologie « Cloud » =&gt; aucun standard/aucune référence disponible au sein du SPF Finances</a:t>
            </a:r>
          </a:p>
          <a:p>
            <a:pPr lvl="1"/>
            <a:r>
              <a:rPr lang="fr-FR" dirty="0"/>
              <a:t>Passage par un comité technique pour respect standards ICT !</a:t>
            </a:r>
          </a:p>
          <a:p>
            <a:r>
              <a:rPr lang="fr-FR" dirty="0"/>
              <a:t>KM : « apprendre en cours de route » </a:t>
            </a:r>
          </a:p>
          <a:p>
            <a:r>
              <a:rPr lang="fr-FR" dirty="0"/>
              <a:t>Gestion des mots-clefs : le </a:t>
            </a:r>
            <a:r>
              <a:rPr lang="fr-FR" dirty="0" err="1"/>
              <a:t>TermStore</a:t>
            </a:r>
            <a:r>
              <a:rPr lang="fr-FR" dirty="0"/>
              <a:t>, nouvelle façon de travailler</a:t>
            </a:r>
          </a:p>
          <a:p>
            <a:r>
              <a:rPr lang="fr-FR" dirty="0"/>
              <a:t>Connaissances de base de </a:t>
            </a:r>
            <a:r>
              <a:rPr lang="fr-FR" dirty="0" err="1"/>
              <a:t>Sharepoint</a:t>
            </a:r>
            <a:r>
              <a:rPr lang="fr-FR" dirty="0"/>
              <a:t> indispensables (étaient à développées)</a:t>
            </a:r>
          </a:p>
          <a:p>
            <a:r>
              <a:rPr lang="fr-FR" dirty="0"/>
              <a:t>Passage d’un monde Open Source/HTML (1 fichier=1page) à la gestion DB</a:t>
            </a:r>
          </a:p>
          <a:p>
            <a:r>
              <a:rPr lang="fr-FR" dirty="0"/>
              <a:t>Changement dans la gestion de la sécurité</a:t>
            </a:r>
          </a:p>
          <a:p>
            <a:r>
              <a:rPr lang="fr-FR" dirty="0"/>
              <a:t>Migrer le contenu existant sans perdre des documents …. (170.000 contenus documentaires)</a:t>
            </a:r>
          </a:p>
        </p:txBody>
      </p:sp>
    </p:spTree>
    <p:extLst>
      <p:ext uri="{BB962C8B-B14F-4D97-AF65-F5344CB8AC3E}">
        <p14:creationId xmlns:p14="http://schemas.microsoft.com/office/powerpoint/2010/main" val="3119756401"/>
      </p:ext>
    </p:extLst>
  </p:cSld>
  <p:clrMapOvr>
    <a:masterClrMapping/>
  </p:clrMapOvr>
</p:sld>
</file>

<file path=ppt/theme/theme1.xml><?xml version="1.0" encoding="utf-8"?>
<a:theme xmlns:a="http://schemas.openxmlformats.org/drawingml/2006/main" name="ESS">
  <a:themeElements>
    <a:clrScheme name="FINCHARTE-ESS">
      <a:dk1>
        <a:srgbClr val="5A5B5E"/>
      </a:dk1>
      <a:lt1>
        <a:sysClr val="window" lastClr="FFFFFF"/>
      </a:lt1>
      <a:dk2>
        <a:srgbClr val="9B9C9F"/>
      </a:dk2>
      <a:lt2>
        <a:srgbClr val="FFFFFF"/>
      </a:lt2>
      <a:accent1>
        <a:srgbClr val="C3AE91"/>
      </a:accent1>
      <a:accent2>
        <a:srgbClr val="9337D0"/>
      </a:accent2>
      <a:accent3>
        <a:srgbClr val="02C29F"/>
      </a:accent3>
      <a:accent4>
        <a:srgbClr val="F5384D"/>
      </a:accent4>
      <a:accent5>
        <a:srgbClr val="FDAF17"/>
      </a:accent5>
      <a:accent6>
        <a:srgbClr val="2983CB"/>
      </a:accent6>
      <a:hlink>
        <a:srgbClr val="66AAE0"/>
      </a:hlink>
      <a:folHlink>
        <a:srgbClr val="66AAE0"/>
      </a:folHlink>
    </a:clrScheme>
    <a:fontScheme name="FIN-CHARTE">
      <a:majorFont>
        <a:latin typeface="Titillium"/>
        <a:ea typeface=""/>
        <a:cs typeface=""/>
      </a:majorFont>
      <a:minorFont>
        <a:latin typeface="Titillium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RFIN.pptx" id="{2D829B5C-C77B-446D-8FD7-D32020AB8CFD}" vid="{356C1525-4AC3-4C4B-97B9-584473B1685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722B823A34A04EACD3840D47C1422D" ma:contentTypeVersion="1" ma:contentTypeDescription="Create a new document." ma:contentTypeScope="" ma:versionID="ecbfda8b8baeadc769077f1ac53f82df">
  <xsd:schema xmlns:xsd="http://www.w3.org/2001/XMLSchema" xmlns:xs="http://www.w3.org/2001/XMLSchema" xmlns:p="http://schemas.microsoft.com/office/2006/metadata/properties" xmlns:ns2="6576fe67-7d68-400d-9fd5-bb5ce4874aa9" targetNamespace="http://schemas.microsoft.com/office/2006/metadata/properties" ma:root="true" ma:fieldsID="759254def15c6a440da49a9722fe9bcf" ns2:_="">
    <xsd:import namespace="6576fe67-7d68-400d-9fd5-bb5ce4874aa9"/>
    <xsd:element name="properties">
      <xsd:complexType>
        <xsd:sequence>
          <xsd:element name="documentManagement">
            <xsd:complexType>
              <xsd:all>
                <xsd:element ref="ns2:User_x0020_Group_x0020_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76fe67-7d68-400d-9fd5-bb5ce4874aa9" elementFormDefault="qualified">
    <xsd:import namespace="http://schemas.microsoft.com/office/2006/documentManagement/types"/>
    <xsd:import namespace="http://schemas.microsoft.com/office/infopath/2007/PartnerControls"/>
    <xsd:element name="User_x0020_Group_x0020_Date" ma:index="8" nillable="true" ma:displayName="User Group Date" ma:format="DateOnly" ma:internalName="User_x0020_Group_x0020_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ser_x0020_Group_x0020_Date xmlns="6576fe67-7d68-400d-9fd5-bb5ce4874aa9">2018-12-12T23:00:00+00:00</User_x0020_Group_x0020_Date>
  </documentManagement>
</p:properties>
</file>

<file path=customXml/itemProps1.xml><?xml version="1.0" encoding="utf-8"?>
<ds:datastoreItem xmlns:ds="http://schemas.openxmlformats.org/officeDocument/2006/customXml" ds:itemID="{F0822740-F5C6-4417-8E36-708D0C566418}"/>
</file>

<file path=customXml/itemProps2.xml><?xml version="1.0" encoding="utf-8"?>
<ds:datastoreItem xmlns:ds="http://schemas.openxmlformats.org/officeDocument/2006/customXml" ds:itemID="{02CE7095-1F4D-43C1-BD87-5036D797D45E}"/>
</file>

<file path=customXml/itemProps3.xml><?xml version="1.0" encoding="utf-8"?>
<ds:datastoreItem xmlns:ds="http://schemas.openxmlformats.org/officeDocument/2006/customXml" ds:itemID="{1F83F97B-B21D-4E47-88A6-6BCF9DDC899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8746</TotalTime>
  <Words>1016</Words>
  <Application>Microsoft Macintosh PowerPoint</Application>
  <PresentationFormat>Grand écran</PresentationFormat>
  <Paragraphs>185</Paragraphs>
  <Slides>21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8" baseType="lpstr">
      <vt:lpstr>Arial</vt:lpstr>
      <vt:lpstr>Calibri</vt:lpstr>
      <vt:lpstr>Symbol</vt:lpstr>
      <vt:lpstr>Titillium</vt:lpstr>
      <vt:lpstr>Titillium Lt</vt:lpstr>
      <vt:lpstr>Wingdings</vt:lpstr>
      <vt:lpstr>ESS</vt:lpstr>
      <vt:lpstr>Fisconetplus</vt:lpstr>
      <vt:lpstr>Fisconetplus : périmètre du projet</vt:lpstr>
      <vt:lpstr>Court historique</vt:lpstr>
      <vt:lpstr>Présentation PowerPoint</vt:lpstr>
      <vt:lpstr>Présentation PowerPoint</vt:lpstr>
      <vt:lpstr>Présentation PowerPoint</vt:lpstr>
      <vt:lpstr>Développement du projet</vt:lpstr>
      <vt:lpstr>Volontés</vt:lpstr>
      <vt:lpstr>LES Obstacles et les difficultés rencontrées</vt:lpstr>
      <vt:lpstr>LES Obstacles et les difficultés rencontrées</vt:lpstr>
      <vt:lpstr>Présentation PowerPoint</vt:lpstr>
      <vt:lpstr>Présentation PowerPoint</vt:lpstr>
      <vt:lpstr>Incidents techniques &amp; résolution</vt:lpstr>
      <vt:lpstr>Incidents techniques &amp; résolution</vt:lpstr>
      <vt:lpstr>Change Management : important</vt:lpstr>
      <vt:lpstr>Change Management : important</vt:lpstr>
      <vt:lpstr>Change Management : important</vt:lpstr>
      <vt:lpstr>La vie n’est pas un long fleuve tranquille</vt:lpstr>
      <vt:lpstr>Satisfactions</vt:lpstr>
      <vt:lpstr>Quelques principes généraux de ma conduite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SMALS - Fisconetplus</dc:title>
  <dc:creator>Luc Joosten</dc:creator>
  <cp:lastModifiedBy>Luc Joosten</cp:lastModifiedBy>
  <cp:revision>70</cp:revision>
  <dcterms:created xsi:type="dcterms:W3CDTF">2018-10-03T13:10:06Z</dcterms:created>
  <dcterms:modified xsi:type="dcterms:W3CDTF">2018-11-10T16:19:17Z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0x010100BF722B823A34A04EACD3840D47C1422D</vt:lpwstr>
  </property>
</Properties>
</file>