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71" r:id="rId5"/>
    <p:sldId id="272" r:id="rId6"/>
    <p:sldId id="282" r:id="rId7"/>
    <p:sldId id="273" r:id="rId8"/>
    <p:sldId id="275" r:id="rId9"/>
    <p:sldId id="274" r:id="rId10"/>
    <p:sldId id="277" r:id="rId11"/>
    <p:sldId id="278" r:id="rId12"/>
    <p:sldId id="279" r:id="rId13"/>
    <p:sldId id="280" r:id="rId14"/>
    <p:sldId id="283" r:id="rId15"/>
    <p:sldId id="284" r:id="rId16"/>
    <p:sldId id="285" r:id="rId17"/>
    <p:sldId id="286" r:id="rId18"/>
    <p:sldId id="287" r:id="rId19"/>
    <p:sldId id="288" r:id="rId20"/>
    <p:sldId id="290" r:id="rId21"/>
    <p:sldId id="289" r:id="rId22"/>
    <p:sldId id="291" r:id="rId23"/>
    <p:sldId id="294" r:id="rId24"/>
    <p:sldId id="292" r:id="rId25"/>
    <p:sldId id="293" r:id="rId26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0073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>
      <p:cViewPr varScale="1">
        <p:scale>
          <a:sx n="114" d="100"/>
          <a:sy n="11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295CC-23FC-453C-ABCD-C3AA68CE0044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B787C-92AC-47F9-84DE-9C24EF254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677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5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890" y="1"/>
            <a:ext cx="2945024" cy="495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68444-A805-412E-808E-7DCC8C0F818D}" type="datetimeFigureOut">
              <a:rPr lang="en-GB" smtClean="0"/>
              <a:pPr/>
              <a:t>10/12/2018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716976"/>
            <a:ext cx="5436235" cy="446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351"/>
            <a:ext cx="2945024" cy="4974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890" y="9432351"/>
            <a:ext cx="2945024" cy="4974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15C5B-EE1D-48AB-9DCC-F475F8B351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058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60648"/>
            <a:ext cx="7772400" cy="1080120"/>
          </a:xfrm>
        </p:spPr>
        <p:txBody>
          <a:bodyPr/>
          <a:lstStyle>
            <a:lvl1pPr>
              <a:defRPr>
                <a:solidFill>
                  <a:srgbClr val="EEEEEE"/>
                </a:solidFill>
              </a:defRPr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134076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EEEEE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EEEEE"/>
                </a:solidFill>
              </a:defRPr>
            </a:lvl1pPr>
          </a:lstStyle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586408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B942A4A-A7AA-4BBF-B0BE-5FC264D5677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6237312"/>
            <a:ext cx="572977" cy="50592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436" y="6237312"/>
            <a:ext cx="897980" cy="505926"/>
          </a:xfrm>
          <a:prstGeom prst="rect">
            <a:avLst/>
          </a:prstGeom>
        </p:spPr>
      </p:pic>
      <p:sp>
        <p:nvSpPr>
          <p:cNvPr id="19" name="TextBox 18"/>
          <p:cNvSpPr txBox="1"/>
          <p:nvPr userDrawn="1"/>
        </p:nvSpPr>
        <p:spPr>
          <a:xfrm>
            <a:off x="7418437" y="5805264"/>
            <a:ext cx="1474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0233CE9-3688-4942-828F-2349064C6B73}" type="datetime1">
              <a:rPr lang="en-GB" smtClean="0">
                <a:solidFill>
                  <a:srgbClr val="EEEEEE"/>
                </a:solidFill>
              </a:rPr>
              <a:pPr algn="r"/>
              <a:t>10/12/2018</a:t>
            </a:fld>
            <a:endParaRPr lang="en-GB" dirty="0">
              <a:solidFill>
                <a:srgbClr val="EEEEE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17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4B661A-4AAA-4EDB-914D-E26255F8C68B}" type="datetime1">
              <a:rPr lang="en-GB" smtClean="0"/>
              <a:t>10/12/2018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20072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942A4A-A7AA-4BBF-B0BE-5FC264D5677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718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26581FD-71DE-49B0-8E0D-50E57BAD9C00}" type="datetime1">
              <a:rPr lang="en-GB" smtClean="0"/>
              <a:t>10/12/2018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20072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942A4A-A7AA-4BBF-B0BE-5FC264D5677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630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E61974B-F01B-44BD-956B-EAF54B133277}" type="datetime1">
              <a:rPr lang="en-GB" smtClean="0"/>
              <a:t>10/12/2018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20072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942A4A-A7AA-4BBF-B0BE-5FC264D5677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52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0174" y="274638"/>
            <a:ext cx="7286625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0174" y="1600200"/>
            <a:ext cx="7286625" cy="4525963"/>
          </a:xfrm>
        </p:spPr>
        <p:txBody>
          <a:bodyPr/>
          <a:lstStyle>
            <a:lvl1pPr marL="342900" indent="-342900">
              <a:buSzPct val="75000"/>
              <a:buFontTx/>
              <a:buBlip>
                <a:blip r:embed="rId2"/>
              </a:buBlip>
              <a:defRPr>
                <a:solidFill>
                  <a:srgbClr val="0073C5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84351"/>
          <a:stretch/>
        </p:blipFill>
        <p:spPr>
          <a:xfrm>
            <a:off x="-36511" y="-27384"/>
            <a:ext cx="1436686" cy="6984776"/>
          </a:xfrm>
          <a:prstGeom prst="rect">
            <a:avLst/>
          </a:prstGeom>
        </p:spPr>
      </p:pic>
      <p:sp>
        <p:nvSpPr>
          <p:cNvPr id="3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EEEEE"/>
                </a:solidFill>
              </a:defRPr>
            </a:lvl1pPr>
          </a:lstStyle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586408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B942A4A-A7AA-4BBF-B0BE-5FC264D5677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6237312"/>
            <a:ext cx="572977" cy="50592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436" y="6237312"/>
            <a:ext cx="897980" cy="50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68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1" cy="4525963"/>
          </a:xfrm>
        </p:spPr>
        <p:txBody>
          <a:bodyPr/>
          <a:lstStyle>
            <a:lvl1pPr marL="342900" indent="-342900">
              <a:buSzPct val="75000"/>
              <a:buFontTx/>
              <a:buBlip>
                <a:blip r:embed="rId2"/>
              </a:buBlip>
              <a:defRPr>
                <a:solidFill>
                  <a:srgbClr val="0073C5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06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06900"/>
            <a:ext cx="781114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2906713"/>
            <a:ext cx="781114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292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74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36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EE3640-9ABC-486E-A291-9A05657015A4}" type="datetime1">
              <a:rPr lang="en-GB" smtClean="0"/>
              <a:t>10/12/2018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SharePoint User Group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942A4A-A7AA-4BBF-B0BE-5FC264D567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59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BC5C73-A75F-452C-A93F-0D9A75AD034F}" type="datetime1">
              <a:rPr lang="en-GB" smtClean="0"/>
              <a:t>10/12/2018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20072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942A4A-A7AA-4BBF-B0BE-5FC264D5677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62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233764F-F37B-40D5-8AC4-5E4C87834A5D}" type="datetime1">
              <a:rPr lang="en-GB" smtClean="0"/>
              <a:t>10/12/2018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20072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942A4A-A7AA-4BBF-B0BE-5FC264D5677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771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1115616" y="6356350"/>
            <a:ext cx="147518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488B9D-DC35-42E3-90DB-2E78C36C69D4}" type="datetime1">
              <a:rPr lang="en-GB" smtClean="0"/>
              <a:t>10/12/2018</a:t>
            </a:fld>
            <a:endParaRPr lang="en-GB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5776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EEEEE"/>
                </a:solidFill>
              </a:defRPr>
            </a:lvl1pPr>
          </a:lstStyle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586408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B942A4A-A7AA-4BBF-B0BE-5FC264D5677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6237312"/>
            <a:ext cx="572977" cy="50592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5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436" y="6237312"/>
            <a:ext cx="897980" cy="50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2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ossiers.bshare.data.intra/sites/99999" TargetMode="External"/><Relationship Id="rId2" Type="http://schemas.openxmlformats.org/officeDocument/2006/relationships/hyperlink" Target="http://projects.bshare.data.intra/sites/99999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hyperlink" Target="http://permits.bshare.data.intra/sites/99999" TargetMode="External"/><Relationship Id="rId4" Type="http://schemas.openxmlformats.org/officeDocument/2006/relationships/hyperlink" Target="http://litigations.bshare.data.intra/sites/99999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projects.bshare.data.intra/sites/87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Lionel.Magain@smals.be" TargetMode="External"/><Relationship Id="rId2" Type="http://schemas.openxmlformats.org/officeDocument/2006/relationships/hyperlink" Target="mailto:Dieter.Vandersmissen@mobilit.fgov.b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/>
              <a:t>SHAREPOINT USER GROUP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Bshare</a:t>
            </a:r>
            <a:r>
              <a:rPr lang="en-GB" dirty="0"/>
              <a:t> – optimisation des </a:t>
            </a:r>
            <a:r>
              <a:rPr lang="en-GB" dirty="0" err="1"/>
              <a:t>processus</a:t>
            </a:r>
            <a:r>
              <a:rPr lang="en-GB" dirty="0"/>
              <a:t> de gestion </a:t>
            </a:r>
            <a:r>
              <a:rPr lang="en-GB" dirty="0" err="1"/>
              <a:t>documentaire</a:t>
            </a:r>
            <a:r>
              <a:rPr lang="en-GB" dirty="0"/>
              <a:t> </a:t>
            </a:r>
          </a:p>
          <a:p>
            <a:r>
              <a:rPr lang="en-GB" dirty="0"/>
              <a:t>chez </a:t>
            </a:r>
            <a:r>
              <a:rPr lang="en-GB" dirty="0" err="1"/>
              <a:t>Beliris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775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F2139-78DD-4746-B734-E703BB7CC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bshare</a:t>
            </a:r>
            <a:r>
              <a:rPr lang="fr-BE" dirty="0"/>
              <a:t>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984D1-125C-4130-AF38-483B6E572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BE" dirty="0"/>
              <a:t>Défis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2745D8-92B1-43CB-8021-693A4E6225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853064-7733-4761-9FBB-C2EE5F79AC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02C3B7-EF85-4F94-A9DE-B35D2C60E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174" y="2450365"/>
            <a:ext cx="7743826" cy="238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624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A39AE-591E-4A41-B025-B58743B88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bshare</a:t>
            </a:r>
            <a:r>
              <a:rPr lang="fr-BE" dirty="0"/>
              <a:t> – </a:t>
            </a:r>
            <a:r>
              <a:rPr lang="fr-BE" dirty="0" err="1"/>
              <a:t>PoC</a:t>
            </a:r>
            <a:r>
              <a:rPr lang="fr-BE" dirty="0"/>
              <a:t> Phase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AE462-D70A-47EB-9C04-1290C5C3F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129FC1-DDB2-44F9-B0A2-B06DB560B8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D1476012-2AE5-4B7A-994C-BEB74D9BCB3A}"/>
              </a:ext>
            </a:extLst>
          </p:cNvPr>
          <p:cNvSpPr/>
          <p:nvPr/>
        </p:nvSpPr>
        <p:spPr>
          <a:xfrm>
            <a:off x="6459203" y="4941168"/>
            <a:ext cx="2114598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/>
              <a:t>Beliris Business Database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4F88FAE-3047-49AA-9FDF-A866C0D6DD17}"/>
              </a:ext>
            </a:extLst>
          </p:cNvPr>
          <p:cNvSpPr/>
          <p:nvPr/>
        </p:nvSpPr>
        <p:spPr>
          <a:xfrm>
            <a:off x="6459203" y="3797424"/>
            <a:ext cx="2114598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/>
              <a:t>Delta</a:t>
            </a:r>
          </a:p>
        </p:txBody>
      </p:sp>
      <p:sp>
        <p:nvSpPr>
          <p:cNvPr id="8" name="Rounded Rectangle 25">
            <a:extLst>
              <a:ext uri="{FF2B5EF4-FFF2-40B4-BE49-F238E27FC236}">
                <a16:creationId xmlns:a16="http://schemas.microsoft.com/office/drawing/2014/main" id="{F50700DB-F1D6-468A-9E08-A633A076CA37}"/>
              </a:ext>
            </a:extLst>
          </p:cNvPr>
          <p:cNvSpPr/>
          <p:nvPr/>
        </p:nvSpPr>
        <p:spPr>
          <a:xfrm>
            <a:off x="4183453" y="3806451"/>
            <a:ext cx="2053304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/>
              <a:t>SharePoint 2016</a:t>
            </a:r>
          </a:p>
        </p:txBody>
      </p:sp>
      <p:sp>
        <p:nvSpPr>
          <p:cNvPr id="9" name="Rounded Rectangle 25">
            <a:extLst>
              <a:ext uri="{FF2B5EF4-FFF2-40B4-BE49-F238E27FC236}">
                <a16:creationId xmlns:a16="http://schemas.microsoft.com/office/drawing/2014/main" id="{AD1E9436-3555-403E-9465-180B1F07F77B}"/>
              </a:ext>
            </a:extLst>
          </p:cNvPr>
          <p:cNvSpPr/>
          <p:nvPr/>
        </p:nvSpPr>
        <p:spPr>
          <a:xfrm>
            <a:off x="1907704" y="3806451"/>
            <a:ext cx="2053304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/>
              <a:t>Disques réseaux (R, X, Company, Users, etc)</a:t>
            </a:r>
          </a:p>
        </p:txBody>
      </p:sp>
      <p:sp>
        <p:nvSpPr>
          <p:cNvPr id="10" name="Rounded Rectangle 25">
            <a:extLst>
              <a:ext uri="{FF2B5EF4-FFF2-40B4-BE49-F238E27FC236}">
                <a16:creationId xmlns:a16="http://schemas.microsoft.com/office/drawing/2014/main" id="{1680545F-9178-4A1A-BA7E-0E2290C9ED93}"/>
              </a:ext>
            </a:extLst>
          </p:cNvPr>
          <p:cNvSpPr/>
          <p:nvPr/>
        </p:nvSpPr>
        <p:spPr>
          <a:xfrm>
            <a:off x="1907704" y="2708920"/>
            <a:ext cx="2053304" cy="86409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/>
              <a:t>Circuit papier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21B7A1-360B-4985-98F8-A97FA7953325}"/>
              </a:ext>
            </a:extLst>
          </p:cNvPr>
          <p:cNvCxnSpPr>
            <a:stCxn id="9" idx="0"/>
            <a:endCxn id="10" idx="2"/>
          </p:cNvCxnSpPr>
          <p:nvPr/>
        </p:nvCxnSpPr>
        <p:spPr>
          <a:xfrm flipV="1">
            <a:off x="2934356" y="3573016"/>
            <a:ext cx="0" cy="233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25">
            <a:extLst>
              <a:ext uri="{FF2B5EF4-FFF2-40B4-BE49-F238E27FC236}">
                <a16:creationId xmlns:a16="http://schemas.microsoft.com/office/drawing/2014/main" id="{715A914E-215A-4962-A442-9A783C37BA28}"/>
              </a:ext>
            </a:extLst>
          </p:cNvPr>
          <p:cNvSpPr/>
          <p:nvPr/>
        </p:nvSpPr>
        <p:spPr>
          <a:xfrm>
            <a:off x="1907704" y="1675295"/>
            <a:ext cx="6666097" cy="864096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/>
              <a:t>Partage extérieur via email, dropbox, etc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5DD85EF-3E32-467A-AEF9-B29B1250F441}"/>
              </a:ext>
            </a:extLst>
          </p:cNvPr>
          <p:cNvCxnSpPr>
            <a:stCxn id="7" idx="0"/>
          </p:cNvCxnSpPr>
          <p:nvPr/>
        </p:nvCxnSpPr>
        <p:spPr>
          <a:xfrm flipH="1" flipV="1">
            <a:off x="7493681" y="2564904"/>
            <a:ext cx="22821" cy="1232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AC16DD9F-EBF7-4400-BE33-FA9B715F5A05}"/>
              </a:ext>
            </a:extLst>
          </p:cNvPr>
          <p:cNvCxnSpPr>
            <a:stCxn id="7" idx="2"/>
            <a:endCxn id="6" idx="0"/>
          </p:cNvCxnSpPr>
          <p:nvPr/>
        </p:nvCxnSpPr>
        <p:spPr>
          <a:xfrm rot="5400000">
            <a:off x="7376678" y="4801344"/>
            <a:ext cx="279648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E3FE95FF-C01F-4A94-BE0F-C640A94859A8}"/>
              </a:ext>
            </a:extLst>
          </p:cNvPr>
          <p:cNvCxnSpPr>
            <a:stCxn id="9" idx="1"/>
            <a:endCxn id="12" idx="1"/>
          </p:cNvCxnSpPr>
          <p:nvPr/>
        </p:nvCxnSpPr>
        <p:spPr>
          <a:xfrm rot="10800000">
            <a:off x="1907704" y="2107343"/>
            <a:ext cx="12700" cy="2131156"/>
          </a:xfrm>
          <a:prstGeom prst="bent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476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669B1-BC39-4C20-800E-2AD28AD9E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bshare</a:t>
            </a:r>
            <a:r>
              <a:rPr lang="fr-BE" dirty="0"/>
              <a:t> – Test Phase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90F37-A418-4F7B-BA11-8D1857304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3556C-58A7-4AB5-B822-BF7BF0A20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4042CFEB-3D57-456E-8250-BE14C90DCDD8}"/>
              </a:ext>
            </a:extLst>
          </p:cNvPr>
          <p:cNvSpPr/>
          <p:nvPr/>
        </p:nvSpPr>
        <p:spPr>
          <a:xfrm>
            <a:off x="6387195" y="4797152"/>
            <a:ext cx="2114598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/>
              <a:t>Beliris Business Database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FB9E41C-2381-4E09-B254-30FCA58C44E6}"/>
              </a:ext>
            </a:extLst>
          </p:cNvPr>
          <p:cNvSpPr/>
          <p:nvPr/>
        </p:nvSpPr>
        <p:spPr>
          <a:xfrm>
            <a:off x="6387195" y="3653408"/>
            <a:ext cx="2114598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/>
              <a:t>Delta</a:t>
            </a:r>
          </a:p>
        </p:txBody>
      </p:sp>
      <p:sp>
        <p:nvSpPr>
          <p:cNvPr id="8" name="Rounded Rectangle 25">
            <a:extLst>
              <a:ext uri="{FF2B5EF4-FFF2-40B4-BE49-F238E27FC236}">
                <a16:creationId xmlns:a16="http://schemas.microsoft.com/office/drawing/2014/main" id="{BE42BD2C-C0ED-44D4-AFA2-238B18EAD2A4}"/>
              </a:ext>
            </a:extLst>
          </p:cNvPr>
          <p:cNvSpPr/>
          <p:nvPr/>
        </p:nvSpPr>
        <p:spPr>
          <a:xfrm>
            <a:off x="1861096" y="3662434"/>
            <a:ext cx="4303653" cy="1998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/>
              <a:t>SharePoint 2016</a:t>
            </a:r>
          </a:p>
        </p:txBody>
      </p:sp>
      <p:sp>
        <p:nvSpPr>
          <p:cNvPr id="9" name="Rounded Rectangle 25">
            <a:extLst>
              <a:ext uri="{FF2B5EF4-FFF2-40B4-BE49-F238E27FC236}">
                <a16:creationId xmlns:a16="http://schemas.microsoft.com/office/drawing/2014/main" id="{F4C88251-BA52-41AF-AEA6-18D8479C375E}"/>
              </a:ext>
            </a:extLst>
          </p:cNvPr>
          <p:cNvSpPr/>
          <p:nvPr/>
        </p:nvSpPr>
        <p:spPr>
          <a:xfrm>
            <a:off x="1835696" y="1556792"/>
            <a:ext cx="6666097" cy="864096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/>
              <a:t>Partage extérieur via email, dropbox, etc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CDF861B-23DF-43E4-A08E-F41DD78106F6}"/>
              </a:ext>
            </a:extLst>
          </p:cNvPr>
          <p:cNvCxnSpPr>
            <a:stCxn id="7" idx="0"/>
          </p:cNvCxnSpPr>
          <p:nvPr/>
        </p:nvCxnSpPr>
        <p:spPr>
          <a:xfrm flipH="1" flipV="1">
            <a:off x="7421673" y="2420888"/>
            <a:ext cx="22821" cy="1232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1D7184D1-B041-4142-A904-A56A572DE388}"/>
              </a:ext>
            </a:extLst>
          </p:cNvPr>
          <p:cNvCxnSpPr>
            <a:stCxn id="7" idx="2"/>
            <a:endCxn id="6" idx="0"/>
          </p:cNvCxnSpPr>
          <p:nvPr/>
        </p:nvCxnSpPr>
        <p:spPr>
          <a:xfrm rot="5400000">
            <a:off x="7304670" y="4657328"/>
            <a:ext cx="279648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44CA50DB-43E4-42E6-B1E6-5AA66469E28D}"/>
              </a:ext>
            </a:extLst>
          </p:cNvPr>
          <p:cNvSpPr/>
          <p:nvPr/>
        </p:nvSpPr>
        <p:spPr>
          <a:xfrm>
            <a:off x="2141680" y="3789040"/>
            <a:ext cx="181720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>
                <a:solidFill>
                  <a:schemeClr val="tx1"/>
                </a:solidFill>
              </a:rPr>
              <a:t>Intranet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A15B8B-D256-44E2-AC50-C94BF911BF28}"/>
              </a:ext>
            </a:extLst>
          </p:cNvPr>
          <p:cNvSpPr/>
          <p:nvPr/>
        </p:nvSpPr>
        <p:spPr>
          <a:xfrm>
            <a:off x="2141680" y="4941168"/>
            <a:ext cx="181720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>
                <a:solidFill>
                  <a:schemeClr val="tx1"/>
                </a:solidFill>
              </a:rPr>
              <a:t>Flows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ADACB8-5CD9-474E-9DB3-58D8BC425F61}"/>
              </a:ext>
            </a:extLst>
          </p:cNvPr>
          <p:cNvSpPr/>
          <p:nvPr/>
        </p:nvSpPr>
        <p:spPr>
          <a:xfrm>
            <a:off x="4181332" y="3789040"/>
            <a:ext cx="181720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>
                <a:solidFill>
                  <a:schemeClr val="tx1"/>
                </a:solidFill>
              </a:rPr>
              <a:t>Projects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6FEE947-3E28-44E8-A1A2-BDFE27ABCFD2}"/>
              </a:ext>
            </a:extLst>
          </p:cNvPr>
          <p:cNvSpPr/>
          <p:nvPr/>
        </p:nvSpPr>
        <p:spPr>
          <a:xfrm>
            <a:off x="4208814" y="4941168"/>
            <a:ext cx="181720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>
                <a:solidFill>
                  <a:schemeClr val="tx1"/>
                </a:solidFill>
              </a:rPr>
              <a:t>Teams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AA5CB69-1F06-44C9-8829-AECDD6B027F3}"/>
              </a:ext>
            </a:extLst>
          </p:cNvPr>
          <p:cNvCxnSpPr>
            <a:stCxn id="8" idx="0"/>
          </p:cNvCxnSpPr>
          <p:nvPr/>
        </p:nvCxnSpPr>
        <p:spPr>
          <a:xfrm flipH="1" flipV="1">
            <a:off x="4012922" y="2420888"/>
            <a:ext cx="1" cy="1241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229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5B61F-1193-4E2C-AD9A-C12F85F32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bshare</a:t>
            </a:r>
            <a:r>
              <a:rPr lang="fr-BE" dirty="0"/>
              <a:t> – choix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44212-CD23-4658-A1A9-4E9EA4697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BE" dirty="0"/>
              <a:t>Business Logic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000" dirty="0"/>
              <a:t>Réutiliser les définitions métiers existantes dans la Beliris Database – </a:t>
            </a:r>
            <a:r>
              <a:rPr lang="fr-BE" sz="2000" dirty="0" err="1"/>
              <a:t>project</a:t>
            </a:r>
            <a:r>
              <a:rPr lang="fr-BE" sz="2000" dirty="0"/>
              <a:t>, dossier, </a:t>
            </a:r>
            <a:r>
              <a:rPr lang="fr-BE" sz="2000" dirty="0" err="1"/>
              <a:t>litigations</a:t>
            </a:r>
            <a:r>
              <a:rPr lang="fr-BE" sz="2000" dirty="0"/>
              <a:t>, </a:t>
            </a:r>
            <a:r>
              <a:rPr lang="fr-BE" sz="2000" dirty="0" err="1"/>
              <a:t>permits</a:t>
            </a:r>
            <a:r>
              <a:rPr lang="fr-BE" sz="2000" dirty="0"/>
              <a:t>, </a:t>
            </a:r>
            <a:r>
              <a:rPr lang="fr-BE" sz="2000" dirty="0" err="1"/>
              <a:t>chapter</a:t>
            </a:r>
            <a:r>
              <a:rPr lang="fr-BE" sz="2000" dirty="0"/>
              <a:t>, </a:t>
            </a:r>
            <a:r>
              <a:rPr lang="fr-BE" sz="2000" dirty="0" err="1"/>
              <a:t>sub-chapter</a:t>
            </a:r>
            <a:r>
              <a:rPr lang="fr-BE" sz="2000" dirty="0"/>
              <a:t>, etc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000" dirty="0"/>
              <a:t>Assurer la synchronisation entre </a:t>
            </a:r>
            <a:r>
              <a:rPr lang="fr-BE" sz="2000" dirty="0" err="1"/>
              <a:t>bshare</a:t>
            </a:r>
            <a:r>
              <a:rPr lang="fr-BE" sz="2000" dirty="0"/>
              <a:t> et la Beliris Database pour éviter la duplication de l’information</a:t>
            </a:r>
            <a:endParaRPr lang="fr-BE" dirty="0"/>
          </a:p>
          <a:p>
            <a:pPr marL="0" indent="0">
              <a:buNone/>
            </a:pPr>
            <a:endParaRPr lang="fr-BE" dirty="0"/>
          </a:p>
          <a:p>
            <a:pPr>
              <a:buFont typeface="Arial" panose="020B0604020202020204" pitchFamily="34" charset="0"/>
              <a:buChar char="•"/>
            </a:pPr>
            <a:endParaRPr lang="fr-BE" dirty="0"/>
          </a:p>
          <a:p>
            <a:pPr>
              <a:buFont typeface="Arial" panose="020B0604020202020204" pitchFamily="34" charset="0"/>
              <a:buChar char="•"/>
            </a:pPr>
            <a:endParaRPr lang="fr-BE" dirty="0"/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6AC60B-0040-4A2A-BE69-3CB8036518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452D99-0398-4A2D-AAC7-E0079DFC8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039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5B61F-1193-4E2C-AD9A-C12F85F32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bshare</a:t>
            </a:r>
            <a:r>
              <a:rPr lang="fr-BE" dirty="0"/>
              <a:t> – choix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44212-CD23-4658-A1A9-4E9EA4697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BE" dirty="0"/>
              <a:t>Architecture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000" dirty="0" err="1"/>
              <a:t>Hierarchical</a:t>
            </a:r>
            <a:r>
              <a:rPr lang="fr-BE" sz="2000" dirty="0"/>
              <a:t> vs Flat</a:t>
            </a:r>
          </a:p>
          <a:p>
            <a:pPr>
              <a:buFont typeface="Arial" panose="020B0604020202020204" pitchFamily="34" charset="0"/>
              <a:buChar char="•"/>
            </a:pPr>
            <a:endParaRPr lang="fr-BE" dirty="0"/>
          </a:p>
          <a:p>
            <a:pPr>
              <a:buFont typeface="Arial" panose="020B0604020202020204" pitchFamily="34" charset="0"/>
              <a:buChar char="•"/>
            </a:pPr>
            <a:endParaRPr lang="fr-BE" dirty="0"/>
          </a:p>
          <a:p>
            <a:pPr>
              <a:buFont typeface="Arial" panose="020B0604020202020204" pitchFamily="34" charset="0"/>
              <a:buChar char="•"/>
            </a:pPr>
            <a:endParaRPr lang="fr-B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000" dirty="0"/>
              <a:t>Url </a:t>
            </a:r>
            <a:r>
              <a:rPr lang="fr-BE" sz="2000" dirty="0" err="1"/>
              <a:t>based</a:t>
            </a:r>
            <a:endParaRPr lang="fr-BE" sz="2000" dirty="0"/>
          </a:p>
          <a:p>
            <a:pPr lvl="2"/>
            <a:r>
              <a:rPr lang="fr-BE" sz="1800" dirty="0">
                <a:hlinkClick r:id="rId2"/>
              </a:rPr>
              <a:t>http://projects.bshare.data.intra/sites/99999</a:t>
            </a:r>
            <a:endParaRPr lang="fr-BE" sz="1800" dirty="0">
              <a:hlinkClick r:id="rId3"/>
            </a:endParaRPr>
          </a:p>
          <a:p>
            <a:pPr lvl="2"/>
            <a:r>
              <a:rPr lang="fr-BE" sz="1800" dirty="0">
                <a:hlinkClick r:id="rId3"/>
              </a:rPr>
              <a:t>http://dossiers.bshare.data.intra/sites/99999</a:t>
            </a:r>
            <a:endParaRPr lang="fr-BE" sz="1800" dirty="0"/>
          </a:p>
          <a:p>
            <a:pPr lvl="2"/>
            <a:r>
              <a:rPr lang="fr-BE" sz="1800" dirty="0">
                <a:hlinkClick r:id="rId4"/>
              </a:rPr>
              <a:t>http://litigations.bshare.data.intra/sites/99999</a:t>
            </a:r>
            <a:endParaRPr lang="fr-BE" sz="1800" dirty="0"/>
          </a:p>
          <a:p>
            <a:pPr lvl="2"/>
            <a:r>
              <a:rPr lang="fr-BE" sz="1800" dirty="0">
                <a:hlinkClick r:id="rId5"/>
              </a:rPr>
              <a:t>http://permits.bshare.data.intra/sites/99999</a:t>
            </a:r>
            <a:endParaRPr lang="fr-BE" sz="1800" dirty="0"/>
          </a:p>
          <a:p>
            <a:pPr lvl="2"/>
            <a:endParaRPr lang="fr-BE" sz="1800" dirty="0"/>
          </a:p>
          <a:p>
            <a:pPr lvl="2"/>
            <a:endParaRPr lang="fr-BE" sz="1800" dirty="0"/>
          </a:p>
          <a:p>
            <a:pPr lvl="2"/>
            <a:endParaRPr lang="fr-BE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6AC60B-0040-4A2A-BE69-3CB8036518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452D99-0398-4A2D-AAC7-E0079DFC8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62C0CA-8EBB-48F6-A8BC-A6CF60F79C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94879" y="2646057"/>
            <a:ext cx="2877121" cy="1226074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39583EBF-7F8F-4D70-9CD6-86F1516B6002}"/>
              </a:ext>
            </a:extLst>
          </p:cNvPr>
          <p:cNvGrpSpPr/>
          <p:nvPr/>
        </p:nvGrpSpPr>
        <p:grpSpPr>
          <a:xfrm>
            <a:off x="4788024" y="2646057"/>
            <a:ext cx="4114800" cy="1056531"/>
            <a:chOff x="4788024" y="2467785"/>
            <a:chExt cx="4114800" cy="1056531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2E66296-0FFF-4FA3-BD66-D2F8B596E63C}"/>
                </a:ext>
              </a:extLst>
            </p:cNvPr>
            <p:cNvGrpSpPr/>
            <p:nvPr/>
          </p:nvGrpSpPr>
          <p:grpSpPr>
            <a:xfrm>
              <a:off x="4788024" y="2804236"/>
              <a:ext cx="4114800" cy="720080"/>
              <a:chOff x="4866704" y="2348880"/>
              <a:chExt cx="4114800" cy="720080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0A5D04D-AD2C-49F9-8951-7EBE11632421}"/>
                  </a:ext>
                </a:extLst>
              </p:cNvPr>
              <p:cNvSpPr/>
              <p:nvPr/>
            </p:nvSpPr>
            <p:spPr>
              <a:xfrm>
                <a:off x="4866705" y="2708920"/>
                <a:ext cx="799728" cy="3600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sz="1000" b="1" dirty="0">
                    <a:solidFill>
                      <a:schemeClr val="tx2"/>
                    </a:solidFill>
                  </a:rPr>
                  <a:t>SC Projet A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15740FE-31CA-40D4-B54E-0DFFB8F0414E}"/>
                  </a:ext>
                </a:extLst>
              </p:cNvPr>
              <p:cNvSpPr/>
              <p:nvPr/>
            </p:nvSpPr>
            <p:spPr>
              <a:xfrm>
                <a:off x="5733043" y="2708920"/>
                <a:ext cx="799728" cy="3600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sz="1000" b="1" dirty="0">
                    <a:solidFill>
                      <a:schemeClr val="tx2"/>
                    </a:solidFill>
                  </a:rPr>
                  <a:t>SC Projet B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240C350-EE68-494B-BCF7-E79796F30DEF}"/>
                  </a:ext>
                </a:extLst>
              </p:cNvPr>
              <p:cNvSpPr/>
              <p:nvPr/>
            </p:nvSpPr>
            <p:spPr>
              <a:xfrm>
                <a:off x="6649392" y="2708920"/>
                <a:ext cx="1094433" cy="3600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sz="1000" b="1" dirty="0">
                    <a:solidFill>
                      <a:schemeClr val="tx2"/>
                    </a:solidFill>
                  </a:rPr>
                  <a:t>SC Dossier A001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E0C94C6-8790-492C-A9EF-EEAFE01BBBD2}"/>
                  </a:ext>
                </a:extLst>
              </p:cNvPr>
              <p:cNvSpPr/>
              <p:nvPr/>
            </p:nvSpPr>
            <p:spPr>
              <a:xfrm>
                <a:off x="7887071" y="2708920"/>
                <a:ext cx="1094433" cy="3600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sz="1000" b="1" dirty="0">
                    <a:solidFill>
                      <a:schemeClr val="tx2"/>
                    </a:solidFill>
                  </a:rPr>
                  <a:t>SC Dossier A002</a:t>
                </a:r>
              </a:p>
            </p:txBody>
          </p:sp>
          <p:sp>
            <p:nvSpPr>
              <p:cNvPr id="11" name="Left Brace 10">
                <a:extLst>
                  <a:ext uri="{FF2B5EF4-FFF2-40B4-BE49-F238E27FC236}">
                    <a16:creationId xmlns:a16="http://schemas.microsoft.com/office/drawing/2014/main" id="{0DD5AD0C-8CAD-4EEC-9AC4-155C07FCA0F1}"/>
                  </a:ext>
                </a:extLst>
              </p:cNvPr>
              <p:cNvSpPr/>
              <p:nvPr/>
            </p:nvSpPr>
            <p:spPr>
              <a:xfrm rot="5400000">
                <a:off x="6825728" y="389856"/>
                <a:ext cx="196751" cy="4114799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F9B118D-00AE-408F-8574-7822B389974C}"/>
                </a:ext>
              </a:extLst>
            </p:cNvPr>
            <p:cNvSpPr txBox="1"/>
            <p:nvPr/>
          </p:nvSpPr>
          <p:spPr>
            <a:xfrm>
              <a:off x="6058841" y="2467785"/>
              <a:ext cx="21181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400" b="1" dirty="0">
                  <a:solidFill>
                    <a:schemeClr val="tx2"/>
                  </a:solidFill>
                </a:rPr>
                <a:t>Projects &amp; Dossiers</a:t>
              </a:r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12005A7-2334-421A-B0EA-9664B07A5E17}"/>
              </a:ext>
            </a:extLst>
          </p:cNvPr>
          <p:cNvCxnSpPr/>
          <p:nvPr/>
        </p:nvCxnSpPr>
        <p:spPr>
          <a:xfrm flipV="1">
            <a:off x="2051720" y="2564904"/>
            <a:ext cx="2016224" cy="130722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9458BF2-9188-4282-9B22-F56E5CF4ABC5}"/>
              </a:ext>
            </a:extLst>
          </p:cNvPr>
          <p:cNvCxnSpPr>
            <a:cxnSpLocks/>
          </p:cNvCxnSpPr>
          <p:nvPr/>
        </p:nvCxnSpPr>
        <p:spPr>
          <a:xfrm>
            <a:off x="2134492" y="2574334"/>
            <a:ext cx="1952600" cy="12883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320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5B61F-1193-4E2C-AD9A-C12F85F32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bshare</a:t>
            </a:r>
            <a:r>
              <a:rPr lang="fr-BE" dirty="0"/>
              <a:t> – choix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44212-CD23-4658-A1A9-4E9EA4697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BE" dirty="0"/>
              <a:t>Provisioning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000" dirty="0"/>
              <a:t>Près de 500 sites en 2 semaines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000" dirty="0"/>
              <a:t>Possibilité de déploiements de nouveautés par phase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000" dirty="0"/>
              <a:t>Possibilité de lier le provisioning à la création de nouveaux objets dans la Beliris Database (</a:t>
            </a:r>
            <a:r>
              <a:rPr lang="fr-BE" sz="2000" dirty="0" err="1"/>
              <a:t>projects</a:t>
            </a:r>
            <a:r>
              <a:rPr lang="fr-BE" sz="2000" dirty="0"/>
              <a:t>, dossiers, </a:t>
            </a:r>
            <a:r>
              <a:rPr lang="fr-BE" sz="2000" dirty="0" err="1"/>
              <a:t>litigations</a:t>
            </a:r>
            <a:r>
              <a:rPr lang="fr-BE" sz="2000" dirty="0"/>
              <a:t>, </a:t>
            </a:r>
            <a:r>
              <a:rPr lang="fr-BE" sz="2000" dirty="0" err="1"/>
              <a:t>permits</a:t>
            </a:r>
            <a:r>
              <a:rPr lang="fr-BE" sz="20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BE" dirty="0"/>
          </a:p>
          <a:p>
            <a:pPr>
              <a:buFont typeface="Arial" panose="020B0604020202020204" pitchFamily="34" charset="0"/>
              <a:buChar char="•"/>
            </a:pPr>
            <a:endParaRPr lang="fr-BE" dirty="0"/>
          </a:p>
          <a:p>
            <a:pPr>
              <a:buFont typeface="Arial" panose="020B0604020202020204" pitchFamily="34" charset="0"/>
              <a:buChar char="•"/>
            </a:pPr>
            <a:endParaRPr lang="fr-BE" dirty="0"/>
          </a:p>
          <a:p>
            <a:pPr>
              <a:buFont typeface="Arial" panose="020B0604020202020204" pitchFamily="34" charset="0"/>
              <a:buChar char="•"/>
            </a:pPr>
            <a:endParaRPr lang="fr-BE" dirty="0"/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6AC60B-0040-4A2A-BE69-3CB8036518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452D99-0398-4A2D-AAC7-E0079DFC8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8589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5B524-A704-40EE-BE52-D86BF3E5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bshare</a:t>
            </a:r>
            <a:r>
              <a:rPr lang="fr-BE" dirty="0"/>
              <a:t> – Release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0EB71-C631-4C15-86D6-C4DDE80BC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4757A-28BD-4E15-89C6-86DD0233E9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16</a:t>
            </a:fld>
            <a:endParaRPr lang="en-GB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1721153-B2CE-4455-8991-C2512C2E7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9550" y="1268760"/>
            <a:ext cx="7514304" cy="4913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540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A4ADD-31D0-49EC-A5F1-C065BEB52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bshare</a:t>
            </a:r>
            <a:r>
              <a:rPr lang="fr-BE" dirty="0"/>
              <a:t> R1 – visite guidée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C6204-29E4-46F0-8849-FC9B99DAD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BE" dirty="0" err="1"/>
              <a:t>Homepage</a:t>
            </a:r>
            <a:endParaRPr lang="fr-BE" dirty="0"/>
          </a:p>
          <a:p>
            <a:pPr>
              <a:buFont typeface="Arial" panose="020B0604020202020204" pitchFamily="34" charset="0"/>
              <a:buChar char="•"/>
            </a:pPr>
            <a:r>
              <a:rPr lang="fr-BE" dirty="0"/>
              <a:t>Intranet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BE" dirty="0"/>
              <a:t>Directory Projects &amp; Dossiers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BE" dirty="0"/>
              <a:t>Project : </a:t>
            </a:r>
            <a:r>
              <a:rPr lang="fr-BE" dirty="0">
                <a:hlinkClick r:id="rId2"/>
              </a:rPr>
              <a:t>Lemmens</a:t>
            </a:r>
            <a:endParaRPr lang="fr-BE" dirty="0"/>
          </a:p>
          <a:p>
            <a:pPr>
              <a:buFont typeface="Arial" panose="020B0604020202020204" pitchFamily="34" charset="0"/>
              <a:buChar char="•"/>
            </a:pPr>
            <a:r>
              <a:rPr lang="fr-BE" dirty="0"/>
              <a:t>Dossier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BE" dirty="0"/>
              <a:t>Flows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05FB1-5593-4CB4-B567-C19DAD1BA8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633C7E-A31F-44C9-AB22-E1EE3876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4527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B60A-29FC-434F-A951-4EC8F90C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2030"/>
            <a:ext cx="7286625" cy="1143000"/>
          </a:xfrm>
        </p:spPr>
        <p:txBody>
          <a:bodyPr/>
          <a:lstStyle/>
          <a:p>
            <a:r>
              <a:rPr lang="fr-BE" dirty="0"/>
              <a:t>Next </a:t>
            </a:r>
            <a:r>
              <a:rPr lang="fr-BE" dirty="0" err="1"/>
              <a:t>step</a:t>
            </a:r>
            <a:r>
              <a:rPr lang="fr-BE" dirty="0"/>
              <a:t> : </a:t>
            </a:r>
            <a:r>
              <a:rPr lang="fr-BE" dirty="0" err="1"/>
              <a:t>bshare</a:t>
            </a:r>
            <a:r>
              <a:rPr lang="fr-BE" dirty="0"/>
              <a:t> – Release 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5C3ED0-CD55-4664-986C-F6F3CCDE1F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91D731-FB81-48D5-ACC2-3DAB710FA2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18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706020-7235-4A05-B2D3-821FBAA1C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068" y="1052736"/>
            <a:ext cx="7654931" cy="518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56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5ABA3-01D2-445C-949B-457C7A796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err="1"/>
              <a:t>bshare</a:t>
            </a:r>
            <a:r>
              <a:rPr lang="fr-BE" dirty="0"/>
              <a:t> </a:t>
            </a:r>
            <a:r>
              <a:rPr lang="fr-BE" dirty="0" err="1"/>
              <a:t>project</a:t>
            </a:r>
            <a:r>
              <a:rPr lang="fr-BE" dirty="0"/>
              <a:t> – leçons à retirer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5D2B9-A238-4D3A-B2D6-435AFEAC3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BE" sz="2400" dirty="0"/>
              <a:t>Gestion de projet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000" dirty="0"/>
              <a:t>Voir grand, commencer petit</a:t>
            </a:r>
          </a:p>
          <a:p>
            <a:pPr lvl="2"/>
            <a:r>
              <a:rPr lang="fr-BE" sz="1800" dirty="0"/>
              <a:t>Rome </a:t>
            </a:r>
            <a:r>
              <a:rPr lang="fr-BE" sz="1800" dirty="0" err="1"/>
              <a:t>was</a:t>
            </a:r>
            <a:r>
              <a:rPr lang="fr-BE" sz="1800" dirty="0"/>
              <a:t> niet op </a:t>
            </a:r>
            <a:r>
              <a:rPr lang="fr-BE" sz="1800" dirty="0" err="1"/>
              <a:t>één</a:t>
            </a:r>
            <a:r>
              <a:rPr lang="fr-BE" sz="1800" dirty="0"/>
              <a:t> dag </a:t>
            </a:r>
            <a:r>
              <a:rPr lang="fr-BE" sz="1800" dirty="0" err="1"/>
              <a:t>gebouwd</a:t>
            </a:r>
            <a:r>
              <a:rPr lang="fr-BE" sz="1800" dirty="0"/>
              <a:t>!</a:t>
            </a:r>
          </a:p>
          <a:p>
            <a:pPr lvl="2"/>
            <a:r>
              <a:rPr lang="fr-BE" sz="1800" dirty="0"/>
              <a:t>The sky </a:t>
            </a:r>
            <a:r>
              <a:rPr lang="fr-BE" sz="1800" dirty="0" err="1"/>
              <a:t>is</a:t>
            </a:r>
            <a:r>
              <a:rPr lang="fr-BE" sz="1800" dirty="0"/>
              <a:t> the </a:t>
            </a:r>
            <a:r>
              <a:rPr lang="fr-BE" sz="1800" dirty="0" err="1"/>
              <a:t>limit</a:t>
            </a:r>
            <a:endParaRPr lang="fr-BE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BE" sz="1900" dirty="0"/>
              <a:t>Traduction des besoins en liste de tâches et suivi: trouver la bonne méthodologie</a:t>
            </a:r>
          </a:p>
          <a:p>
            <a:pPr lvl="2"/>
            <a:r>
              <a:rPr lang="fr-BE" sz="1500" dirty="0"/>
              <a:t>Donner le temps aux consultants de développer un regard critique sur les besoins</a:t>
            </a:r>
          </a:p>
          <a:p>
            <a:pPr lvl="2"/>
            <a:r>
              <a:rPr lang="fr-BE" sz="1500" dirty="0"/>
              <a:t>Revoir, traduire et suivre les besoins de manière visuelle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000" dirty="0" err="1"/>
              <a:t>Samen</a:t>
            </a:r>
            <a:r>
              <a:rPr lang="fr-BE" sz="2000" dirty="0"/>
              <a:t> </a:t>
            </a:r>
            <a:r>
              <a:rPr lang="fr-BE" sz="2000" dirty="0" err="1"/>
              <a:t>werken</a:t>
            </a:r>
            <a:endParaRPr lang="fr-BE" sz="2000" dirty="0"/>
          </a:p>
          <a:p>
            <a:pPr lvl="2"/>
            <a:r>
              <a:rPr lang="fr-BE" sz="1800" dirty="0"/>
              <a:t>Project </a:t>
            </a:r>
            <a:r>
              <a:rPr lang="fr-BE" sz="1800" dirty="0" err="1"/>
              <a:t>board</a:t>
            </a:r>
            <a:r>
              <a:rPr lang="fr-BE" sz="1800" dirty="0"/>
              <a:t> pour les décisions high </a:t>
            </a:r>
            <a:r>
              <a:rPr lang="fr-BE" sz="1800" dirty="0" err="1"/>
              <a:t>level</a:t>
            </a:r>
            <a:endParaRPr lang="fr-BE" sz="1800" dirty="0"/>
          </a:p>
          <a:p>
            <a:pPr lvl="2"/>
            <a:r>
              <a:rPr lang="fr-BE" sz="1800" dirty="0" err="1"/>
              <a:t>Technical</a:t>
            </a:r>
            <a:r>
              <a:rPr lang="fr-BE" sz="1800" dirty="0"/>
              <a:t> Meeting mensuel avec consultants, responsables IT &amp; responsables business</a:t>
            </a:r>
          </a:p>
          <a:p>
            <a:pPr lvl="2"/>
            <a:r>
              <a:rPr lang="fr-BE" sz="1800" dirty="0"/>
              <a:t>Valider les choix ensemble pas à pas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A4D0F3-EF7F-42B1-B0EE-983575A4E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367B9-76C1-4A9A-8812-F97588A4D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15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Introduction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BE" dirty="0" err="1"/>
              <a:t>Wie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Beliris?</a:t>
            </a:r>
          </a:p>
          <a:p>
            <a:pPr marL="0" indent="0">
              <a:buNone/>
            </a:pPr>
            <a:endParaRPr lang="fr-BE" dirty="0"/>
          </a:p>
          <a:p>
            <a:pPr>
              <a:buFont typeface="Arial" panose="020B0604020202020204" pitchFamily="34" charset="0"/>
              <a:buChar char="•"/>
            </a:pPr>
            <a:r>
              <a:rPr lang="fr-BE" dirty="0"/>
              <a:t>Beliris Document Management Timeline</a:t>
            </a:r>
          </a:p>
          <a:p>
            <a:pPr marL="0" indent="0">
              <a:buNone/>
            </a:pPr>
            <a:endParaRPr lang="fr-BE" dirty="0"/>
          </a:p>
          <a:p>
            <a:pPr>
              <a:buFont typeface="Arial" panose="020B0604020202020204" pitchFamily="34" charset="0"/>
              <a:buChar char="•"/>
            </a:pPr>
            <a:r>
              <a:rPr lang="fr-BE" dirty="0" err="1"/>
              <a:t>Nieuw</a:t>
            </a:r>
            <a:r>
              <a:rPr lang="fr-BE" dirty="0"/>
              <a:t> ICT-</a:t>
            </a:r>
            <a:r>
              <a:rPr lang="fr-BE" dirty="0" err="1"/>
              <a:t>Portaal</a:t>
            </a:r>
            <a:r>
              <a:rPr lang="fr-BE" dirty="0"/>
              <a:t> </a:t>
            </a:r>
            <a:r>
              <a:rPr lang="fr-BE" dirty="0" err="1"/>
              <a:t>Beliris</a:t>
            </a:r>
            <a:endParaRPr lang="fr-BE" dirty="0"/>
          </a:p>
          <a:p>
            <a:pPr lvl="1"/>
            <a:r>
              <a:rPr lang="fr-BE" dirty="0" err="1"/>
              <a:t>Visie</a:t>
            </a:r>
            <a:endParaRPr lang="fr-BE" dirty="0"/>
          </a:p>
          <a:p>
            <a:pPr lvl="1"/>
            <a:r>
              <a:rPr lang="fr-BE" dirty="0" err="1"/>
              <a:t>bshare</a:t>
            </a:r>
            <a:r>
              <a:rPr lang="fr-BE" dirty="0"/>
              <a:t> </a:t>
            </a:r>
            <a:r>
              <a:rPr lang="fr-BE" dirty="0" err="1"/>
              <a:t>project</a:t>
            </a:r>
            <a:endParaRPr lang="fr-BE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>
          <a:xfrm>
            <a:off x="2555776" y="6356350"/>
            <a:ext cx="2895600" cy="365125"/>
          </a:xfrm>
        </p:spPr>
        <p:txBody>
          <a:bodyPr/>
          <a:lstStyle/>
          <a:p>
            <a:r>
              <a:rPr lang="en-GB" dirty="0"/>
              <a:t>SharePoint User Group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586408" cy="365125"/>
          </a:xfrm>
        </p:spPr>
        <p:txBody>
          <a:bodyPr/>
          <a:lstStyle/>
          <a:p>
            <a:fld id="{4B942A4A-A7AA-4BBF-B0BE-5FC264D5677A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395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5ABA3-01D2-445C-949B-457C7A796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err="1"/>
              <a:t>bshare</a:t>
            </a:r>
            <a:r>
              <a:rPr lang="fr-BE" dirty="0"/>
              <a:t> </a:t>
            </a:r>
            <a:r>
              <a:rPr lang="fr-BE" dirty="0" err="1"/>
              <a:t>project</a:t>
            </a:r>
            <a:r>
              <a:rPr lang="fr-BE" dirty="0"/>
              <a:t> – leçons à retirer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5D2B9-A238-4D3A-B2D6-435AFEAC3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BE" sz="2400" dirty="0"/>
              <a:t>Choix techniques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000" dirty="0"/>
              <a:t>Approche</a:t>
            </a:r>
          </a:p>
          <a:p>
            <a:pPr lvl="2"/>
            <a:r>
              <a:rPr lang="fr-BE" sz="1800" dirty="0"/>
              <a:t>Intégration light qui maximise les services et composants existants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000" dirty="0"/>
              <a:t>Best Practices</a:t>
            </a:r>
          </a:p>
          <a:p>
            <a:pPr lvl="2"/>
            <a:r>
              <a:rPr lang="fr-BE" sz="1800" dirty="0"/>
              <a:t>Flat Architecture</a:t>
            </a:r>
          </a:p>
          <a:p>
            <a:pPr lvl="2"/>
            <a:r>
              <a:rPr lang="fr-BE" sz="1800" dirty="0" err="1"/>
              <a:t>Pnp</a:t>
            </a:r>
            <a:r>
              <a:rPr lang="fr-BE" sz="1800" dirty="0"/>
              <a:t> Provisioning Engine &amp; </a:t>
            </a:r>
            <a:r>
              <a:rPr lang="fr-BE" sz="1800" dirty="0" err="1"/>
              <a:t>Resources</a:t>
            </a:r>
            <a:endParaRPr lang="fr-BE" sz="1800" dirty="0"/>
          </a:p>
          <a:p>
            <a:pPr lvl="2"/>
            <a:r>
              <a:rPr lang="fr-BE" sz="1800" dirty="0"/>
              <a:t>Design peut être light ET élégant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A4D0F3-EF7F-42B1-B0EE-983575A4E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367B9-76C1-4A9A-8812-F97588A4D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753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C02FC-8B4B-4C2C-A2C2-55A146131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Plus d’informations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331B0-947C-408C-BE82-73CAB9AA9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BE" dirty="0"/>
              <a:t>Contacts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400" dirty="0">
                <a:solidFill>
                  <a:schemeClr val="accent5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Dieter.Vandersmissen@mobilit.fgov.be</a:t>
            </a:r>
            <a:endParaRPr lang="fr-BE" sz="2400" dirty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400" dirty="0">
                <a:solidFill>
                  <a:schemeClr val="accent5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Lionel.Magain@smals.be</a:t>
            </a:r>
            <a:r>
              <a:rPr lang="fr-BE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D3E0AD-A836-4D1D-97CC-30254B7C6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2ADC76-BA9F-4BDF-8983-FF01F376C3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2791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ACD66-3601-4223-B4DB-F1B067BEB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B7BD4-CBAA-4915-A375-AF3D3A736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5776" y="2743201"/>
            <a:ext cx="5562599" cy="1324744"/>
          </a:xfrm>
        </p:spPr>
        <p:txBody>
          <a:bodyPr/>
          <a:lstStyle/>
          <a:p>
            <a:pPr marL="0" indent="0" algn="ctr">
              <a:buNone/>
            </a:pPr>
            <a:r>
              <a:rPr lang="fr-BE" dirty="0"/>
              <a:t>Merci pour votre attention en cette fin de matinée 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AE8CCA-7EC9-478A-8D00-C1868C6594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8BA9F0-47C9-4927-B0B4-35355014CD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543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49A63-407F-43E1-BBF7-0320AB591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Document Management Timeline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90E12B-2E6D-4D31-B046-896FF3F26D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9201" y="6351601"/>
            <a:ext cx="2895600" cy="365125"/>
          </a:xfrm>
        </p:spPr>
        <p:txBody>
          <a:bodyPr/>
          <a:lstStyle/>
          <a:p>
            <a:r>
              <a:rPr lang="en-GB" dirty="0"/>
              <a:t>SharePoint User Group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BFB43-7649-4372-A23C-B7BDCCABDF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0DB2F3B0-5F25-4866-80C3-09196A5A97EB}"/>
              </a:ext>
            </a:extLst>
          </p:cNvPr>
          <p:cNvSpPr/>
          <p:nvPr/>
        </p:nvSpPr>
        <p:spPr>
          <a:xfrm>
            <a:off x="1691680" y="3071095"/>
            <a:ext cx="7139135" cy="72008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06FA4D-1831-4549-AF9F-AF4DCE197E44}"/>
              </a:ext>
            </a:extLst>
          </p:cNvPr>
          <p:cNvSpPr txBox="1"/>
          <p:nvPr/>
        </p:nvSpPr>
        <p:spPr>
          <a:xfrm>
            <a:off x="1666923" y="1490093"/>
            <a:ext cx="1515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dirty="0" err="1"/>
              <a:t>Users</a:t>
            </a:r>
            <a:r>
              <a:rPr lang="fr-BE" sz="1600" dirty="0"/>
              <a:t> + disques réseaux (X, </a:t>
            </a:r>
            <a:r>
              <a:rPr lang="fr-BE" sz="1600" dirty="0" err="1"/>
              <a:t>Company</a:t>
            </a:r>
            <a:r>
              <a:rPr lang="fr-BE" sz="1600" dirty="0"/>
              <a:t>, </a:t>
            </a:r>
            <a:r>
              <a:rPr lang="fr-BE" sz="1600" dirty="0" err="1"/>
              <a:t>etc</a:t>
            </a:r>
            <a:r>
              <a:rPr lang="fr-BE" sz="1600" dirty="0"/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2EB779-DBB4-4274-8A87-0D31CA9A3F0E}"/>
              </a:ext>
            </a:extLst>
          </p:cNvPr>
          <p:cNvSpPr txBox="1"/>
          <p:nvPr/>
        </p:nvSpPr>
        <p:spPr>
          <a:xfrm>
            <a:off x="1405301" y="369572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1993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D0DB931-F263-4458-9CF1-EB81E7A8434E}"/>
              </a:ext>
            </a:extLst>
          </p:cNvPr>
          <p:cNvCxnSpPr>
            <a:stCxn id="7" idx="2"/>
          </p:cNvCxnSpPr>
          <p:nvPr/>
        </p:nvCxnSpPr>
        <p:spPr>
          <a:xfrm flipH="1">
            <a:off x="1691680" y="2321090"/>
            <a:ext cx="733064" cy="9141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8595FB0-DA2F-41EA-9D45-8AFA3B0CAE09}"/>
              </a:ext>
            </a:extLst>
          </p:cNvPr>
          <p:cNvSpPr txBox="1"/>
          <p:nvPr/>
        </p:nvSpPr>
        <p:spPr>
          <a:xfrm>
            <a:off x="3864744" y="369572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2006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0A0C9D-6C7B-4E97-8C45-AA7B9D382941}"/>
              </a:ext>
            </a:extLst>
          </p:cNvPr>
          <p:cNvSpPr txBox="1"/>
          <p:nvPr/>
        </p:nvSpPr>
        <p:spPr>
          <a:xfrm>
            <a:off x="3429109" y="1901862"/>
            <a:ext cx="15156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dirty="0"/>
              <a:t>Application Delta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483CE1D-57C2-4016-AB53-ACE076FBA33D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4186930" y="2486637"/>
            <a:ext cx="0" cy="734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2D63D26-8424-46D7-9DA5-BBB7178FB6DE}"/>
              </a:ext>
            </a:extLst>
          </p:cNvPr>
          <p:cNvSpPr txBox="1"/>
          <p:nvPr/>
        </p:nvSpPr>
        <p:spPr>
          <a:xfrm>
            <a:off x="6228184" y="369572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2015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CC67F1-4C4F-4D8C-9057-3B212344F239}"/>
              </a:ext>
            </a:extLst>
          </p:cNvPr>
          <p:cNvSpPr txBox="1"/>
          <p:nvPr/>
        </p:nvSpPr>
        <p:spPr>
          <a:xfrm>
            <a:off x="5724128" y="1336623"/>
            <a:ext cx="15156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dirty="0"/>
              <a:t>Focus Group EDM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D7EE597-0D0A-4FDC-92C3-9860D260A200}"/>
              </a:ext>
            </a:extLst>
          </p:cNvPr>
          <p:cNvCxnSpPr>
            <a:stCxn id="18" idx="2"/>
          </p:cNvCxnSpPr>
          <p:nvPr/>
        </p:nvCxnSpPr>
        <p:spPr>
          <a:xfrm>
            <a:off x="6481949" y="1921398"/>
            <a:ext cx="34267" cy="1313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14272E0-75AA-43B5-B08C-CAEE582D69AC}"/>
              </a:ext>
            </a:extLst>
          </p:cNvPr>
          <p:cNvSpPr txBox="1"/>
          <p:nvPr/>
        </p:nvSpPr>
        <p:spPr>
          <a:xfrm>
            <a:off x="4860032" y="2111317"/>
            <a:ext cx="15156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dirty="0"/>
              <a:t>R-</a:t>
            </a:r>
            <a:r>
              <a:rPr lang="fr-BE" sz="1600" dirty="0" err="1"/>
              <a:t>schijf</a:t>
            </a:r>
            <a:endParaRPr lang="fr-BE" sz="1600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7DBC029-56CB-4FAD-89ED-C3FB86947761}"/>
              </a:ext>
            </a:extLst>
          </p:cNvPr>
          <p:cNvCxnSpPr>
            <a:stCxn id="23" idx="2"/>
          </p:cNvCxnSpPr>
          <p:nvPr/>
        </p:nvCxnSpPr>
        <p:spPr>
          <a:xfrm>
            <a:off x="5617853" y="2449871"/>
            <a:ext cx="34267" cy="764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4AA11AF-F1DD-459B-AC40-A1C610663186}"/>
              </a:ext>
            </a:extLst>
          </p:cNvPr>
          <p:cNvSpPr txBox="1"/>
          <p:nvPr/>
        </p:nvSpPr>
        <p:spPr>
          <a:xfrm>
            <a:off x="8110735" y="388586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2019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98C91BDF-1C6E-43E3-BF54-C996E4C33FA6}"/>
              </a:ext>
            </a:extLst>
          </p:cNvPr>
          <p:cNvSpPr/>
          <p:nvPr/>
        </p:nvSpPr>
        <p:spPr>
          <a:xfrm>
            <a:off x="6615932" y="3248230"/>
            <a:ext cx="2098575" cy="3658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DD3C8D9-8787-4119-AA28-60E4B6C9A284}"/>
              </a:ext>
            </a:extLst>
          </p:cNvPr>
          <p:cNvCxnSpPr>
            <a:cxnSpLocks/>
            <a:stCxn id="33" idx="0"/>
          </p:cNvCxnSpPr>
          <p:nvPr/>
        </p:nvCxnSpPr>
        <p:spPr>
          <a:xfrm flipH="1" flipV="1">
            <a:off x="7164288" y="3525528"/>
            <a:ext cx="650484" cy="845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C686F29-BB98-4DE5-8055-C87ECBD51C5E}"/>
              </a:ext>
            </a:extLst>
          </p:cNvPr>
          <p:cNvSpPr txBox="1"/>
          <p:nvPr/>
        </p:nvSpPr>
        <p:spPr>
          <a:xfrm>
            <a:off x="6626640" y="4371526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dirty="0" err="1"/>
              <a:t>bshare</a:t>
            </a:r>
            <a:r>
              <a:rPr lang="fr-BE" sz="1600" dirty="0"/>
              <a:t> </a:t>
            </a:r>
            <a:r>
              <a:rPr lang="fr-BE" sz="1600" dirty="0" err="1"/>
              <a:t>project</a:t>
            </a:r>
            <a:r>
              <a:rPr lang="fr-BE" sz="1600" dirty="0"/>
              <a:t> –</a:t>
            </a:r>
          </a:p>
          <a:p>
            <a:pPr algn="ctr"/>
            <a:r>
              <a:rPr lang="fr-BE" sz="1600" dirty="0" err="1"/>
              <a:t>Deel</a:t>
            </a:r>
            <a:r>
              <a:rPr lang="fr-BE" sz="1600" dirty="0"/>
              <a:t> of </a:t>
            </a:r>
            <a:r>
              <a:rPr lang="fr-BE" sz="1600" dirty="0" err="1"/>
              <a:t>Nieuw</a:t>
            </a:r>
            <a:r>
              <a:rPr lang="fr-BE" sz="1600" dirty="0"/>
              <a:t> ICT-</a:t>
            </a:r>
            <a:r>
              <a:rPr lang="fr-BE" sz="1600" dirty="0" err="1"/>
              <a:t>Portaal</a:t>
            </a:r>
            <a:endParaRPr lang="fr-BE" sz="1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0FE6BE4-9B31-4E74-B54D-AACF561B7BBE}"/>
              </a:ext>
            </a:extLst>
          </p:cNvPr>
          <p:cNvSpPr txBox="1"/>
          <p:nvPr/>
        </p:nvSpPr>
        <p:spPr>
          <a:xfrm>
            <a:off x="6706937" y="1944526"/>
            <a:ext cx="1929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dirty="0"/>
              <a:t>Déménagement</a:t>
            </a:r>
          </a:p>
          <a:p>
            <a:pPr algn="ctr"/>
            <a:r>
              <a:rPr lang="fr-BE" sz="1600" dirty="0"/>
              <a:t>Mai 2017</a:t>
            </a:r>
          </a:p>
          <a:p>
            <a:pPr algn="ctr"/>
            <a:r>
              <a:rPr lang="fr-BE" sz="1600" dirty="0"/>
              <a:t>New </a:t>
            </a:r>
            <a:r>
              <a:rPr lang="fr-BE" sz="1600" dirty="0" err="1"/>
              <a:t>Way</a:t>
            </a:r>
            <a:r>
              <a:rPr lang="fr-BE" sz="1600" dirty="0"/>
              <a:t> of </a:t>
            </a:r>
            <a:r>
              <a:rPr lang="fr-BE" sz="1600" dirty="0" err="1"/>
              <a:t>Working</a:t>
            </a:r>
            <a:endParaRPr lang="fr-BE" sz="1600" dirty="0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0A56ABD-4B98-4FE6-9B43-5A1752D579EC}"/>
              </a:ext>
            </a:extLst>
          </p:cNvPr>
          <p:cNvCxnSpPr>
            <a:cxnSpLocks/>
            <a:stCxn id="36" idx="2"/>
          </p:cNvCxnSpPr>
          <p:nvPr/>
        </p:nvCxnSpPr>
        <p:spPr>
          <a:xfrm>
            <a:off x="7671681" y="2775523"/>
            <a:ext cx="0" cy="459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C2FA1E88-9123-4852-8C94-9AC19EC38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923" y="5737400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Related image">
            <a:extLst>
              <a:ext uri="{FF2B5EF4-FFF2-40B4-BE49-F238E27FC236}">
                <a16:creationId xmlns:a16="http://schemas.microsoft.com/office/drawing/2014/main" id="{B50C4A98-B69B-44D1-9C73-3A2ED240E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387" y="5499336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Related image">
            <a:extLst>
              <a:ext uri="{FF2B5EF4-FFF2-40B4-BE49-F238E27FC236}">
                <a16:creationId xmlns:a16="http://schemas.microsoft.com/office/drawing/2014/main" id="{845B6ED1-BD14-4473-A27F-F7081AE60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139" y="5261272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Related image">
            <a:extLst>
              <a:ext uri="{FF2B5EF4-FFF2-40B4-BE49-F238E27FC236}">
                <a16:creationId xmlns:a16="http://schemas.microsoft.com/office/drawing/2014/main" id="{D90A7E4C-A5CB-49A6-8C50-36E4F9155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385" y="5023208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Related image">
            <a:extLst>
              <a:ext uri="{FF2B5EF4-FFF2-40B4-BE49-F238E27FC236}">
                <a16:creationId xmlns:a16="http://schemas.microsoft.com/office/drawing/2014/main" id="{D0CB0597-B730-4A28-9A52-2CB13AF1C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065" y="4783430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Related image">
            <a:extLst>
              <a:ext uri="{FF2B5EF4-FFF2-40B4-BE49-F238E27FC236}">
                <a16:creationId xmlns:a16="http://schemas.microsoft.com/office/drawing/2014/main" id="{58F7DB5A-3AFE-443C-A5D4-A2941BED1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745" y="4554139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Related image">
            <a:extLst>
              <a:ext uri="{FF2B5EF4-FFF2-40B4-BE49-F238E27FC236}">
                <a16:creationId xmlns:a16="http://schemas.microsoft.com/office/drawing/2014/main" id="{28144075-BA97-4923-8763-00D6EC72E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765" y="5737400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Related image">
            <a:extLst>
              <a:ext uri="{FF2B5EF4-FFF2-40B4-BE49-F238E27FC236}">
                <a16:creationId xmlns:a16="http://schemas.microsoft.com/office/drawing/2014/main" id="{5ACD1DAF-5F58-4AFD-8A99-1548D4B8A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229" y="5499336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Related image">
            <a:extLst>
              <a:ext uri="{FF2B5EF4-FFF2-40B4-BE49-F238E27FC236}">
                <a16:creationId xmlns:a16="http://schemas.microsoft.com/office/drawing/2014/main" id="{74F61B52-7FE4-4D8A-A66C-41DDC371FA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981" y="5261272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Related image">
            <a:extLst>
              <a:ext uri="{FF2B5EF4-FFF2-40B4-BE49-F238E27FC236}">
                <a16:creationId xmlns:a16="http://schemas.microsoft.com/office/drawing/2014/main" id="{24DD2FEB-9B7B-4778-8EB0-D4AD180126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227" y="5023208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Related image">
            <a:extLst>
              <a:ext uri="{FF2B5EF4-FFF2-40B4-BE49-F238E27FC236}">
                <a16:creationId xmlns:a16="http://schemas.microsoft.com/office/drawing/2014/main" id="{1B3C782F-3D56-4DB4-8F90-BE2C91B18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07" y="4783430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Related image">
            <a:extLst>
              <a:ext uri="{FF2B5EF4-FFF2-40B4-BE49-F238E27FC236}">
                <a16:creationId xmlns:a16="http://schemas.microsoft.com/office/drawing/2014/main" id="{0F4B06CC-995C-46CD-929D-C7169BCCE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9514" y="5742441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Related image">
            <a:extLst>
              <a:ext uri="{FF2B5EF4-FFF2-40B4-BE49-F238E27FC236}">
                <a16:creationId xmlns:a16="http://schemas.microsoft.com/office/drawing/2014/main" id="{3D4B63C0-204D-4324-91D6-6D42EF860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978" y="5504377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Related image">
            <a:extLst>
              <a:ext uri="{FF2B5EF4-FFF2-40B4-BE49-F238E27FC236}">
                <a16:creationId xmlns:a16="http://schemas.microsoft.com/office/drawing/2014/main" id="{8B5E4E4D-B0AD-4A93-9DCE-98C0FF967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730" y="5266313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Related image">
            <a:extLst>
              <a:ext uri="{FF2B5EF4-FFF2-40B4-BE49-F238E27FC236}">
                <a16:creationId xmlns:a16="http://schemas.microsoft.com/office/drawing/2014/main" id="{C8EBE932-93E6-4D70-A6DC-EC86BE21EE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028249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Related image">
            <a:extLst>
              <a:ext uri="{FF2B5EF4-FFF2-40B4-BE49-F238E27FC236}">
                <a16:creationId xmlns:a16="http://schemas.microsoft.com/office/drawing/2014/main" id="{C67322C1-0F9E-4911-981B-C10BCE69C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933" y="5737400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Related image">
            <a:extLst>
              <a:ext uri="{FF2B5EF4-FFF2-40B4-BE49-F238E27FC236}">
                <a16:creationId xmlns:a16="http://schemas.microsoft.com/office/drawing/2014/main" id="{8E7128C8-EFD8-4AC7-A8FC-0B64527A3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397" y="5499336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Related image">
            <a:extLst>
              <a:ext uri="{FF2B5EF4-FFF2-40B4-BE49-F238E27FC236}">
                <a16:creationId xmlns:a16="http://schemas.microsoft.com/office/drawing/2014/main" id="{EE64A05A-2386-4650-9B8D-6150ABB4C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149" y="5261272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Related image">
            <a:extLst>
              <a:ext uri="{FF2B5EF4-FFF2-40B4-BE49-F238E27FC236}">
                <a16:creationId xmlns:a16="http://schemas.microsoft.com/office/drawing/2014/main" id="{CE658D6D-568B-4835-AD22-AB37D78409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6639" y="5709240"/>
            <a:ext cx="511944" cy="51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9F8368E-9072-4A05-AE06-6630B1DC55BE}"/>
              </a:ext>
            </a:extLst>
          </p:cNvPr>
          <p:cNvCxnSpPr/>
          <p:nvPr/>
        </p:nvCxnSpPr>
        <p:spPr>
          <a:xfrm>
            <a:off x="1904037" y="4498308"/>
            <a:ext cx="6628403" cy="96435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21BFB39-2710-417A-8B79-688344D8C56D}"/>
              </a:ext>
            </a:extLst>
          </p:cNvPr>
          <p:cNvSpPr txBox="1"/>
          <p:nvPr/>
        </p:nvSpPr>
        <p:spPr>
          <a:xfrm>
            <a:off x="3186577" y="4410928"/>
            <a:ext cx="2764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BE" sz="1600" b="1" dirty="0">
                <a:solidFill>
                  <a:schemeClr val="tx2"/>
                </a:solidFill>
              </a:rPr>
              <a:t>Production et circulation papier</a:t>
            </a:r>
          </a:p>
        </p:txBody>
      </p:sp>
    </p:spTree>
    <p:extLst>
      <p:ext uri="{BB962C8B-B14F-4D97-AF65-F5344CB8AC3E}">
        <p14:creationId xmlns:p14="http://schemas.microsoft.com/office/powerpoint/2010/main" val="4120258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5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25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75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25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err="1"/>
              <a:t>Nieuw</a:t>
            </a:r>
            <a:r>
              <a:rPr lang="fr-BE" dirty="0"/>
              <a:t> ICT-</a:t>
            </a:r>
            <a:r>
              <a:rPr lang="fr-BE" dirty="0" err="1"/>
              <a:t>Portaal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BE" dirty="0"/>
              <a:t>Wat ?</a:t>
            </a:r>
          </a:p>
          <a:p>
            <a:pPr lvl="1"/>
            <a:r>
              <a:rPr lang="fr-BE" dirty="0" err="1"/>
              <a:t>Projecten</a:t>
            </a:r>
            <a:r>
              <a:rPr lang="fr-BE" dirty="0"/>
              <a:t> </a:t>
            </a:r>
            <a:r>
              <a:rPr lang="fr-BE" dirty="0" err="1"/>
              <a:t>Beliris</a:t>
            </a:r>
            <a:endParaRPr lang="fr-BE" dirty="0"/>
          </a:p>
          <a:p>
            <a:pPr lvl="1"/>
            <a:r>
              <a:rPr lang="fr-BE" dirty="0"/>
              <a:t>Interne </a:t>
            </a:r>
            <a:r>
              <a:rPr lang="fr-BE" dirty="0" err="1"/>
              <a:t>werking</a:t>
            </a:r>
            <a:r>
              <a:rPr lang="fr-BE" dirty="0"/>
              <a:t> </a:t>
            </a:r>
            <a:r>
              <a:rPr lang="fr-BE" dirty="0" err="1"/>
              <a:t>Beliris</a:t>
            </a:r>
            <a:endParaRPr lang="fr-BE" dirty="0"/>
          </a:p>
          <a:p>
            <a:pPr marL="457200" lvl="1" indent="0">
              <a:buNone/>
            </a:pPr>
            <a:endParaRPr lang="fr-BE" dirty="0"/>
          </a:p>
          <a:p>
            <a:pPr marL="457200" lvl="1" indent="0">
              <a:buNone/>
            </a:pPr>
            <a:r>
              <a:rPr lang="fr-BE" dirty="0">
                <a:sym typeface="Wingdings" panose="05000000000000000000" pitchFamily="2" charset="2"/>
              </a:rPr>
              <a:t> Globale en </a:t>
            </a:r>
            <a:r>
              <a:rPr lang="fr-BE" dirty="0" err="1">
                <a:sym typeface="Wingdings" panose="05000000000000000000" pitchFamily="2" charset="2"/>
              </a:rPr>
              <a:t>geïntegreerde</a:t>
            </a:r>
            <a:r>
              <a:rPr lang="fr-BE" dirty="0">
                <a:sym typeface="Wingdings" panose="05000000000000000000" pitchFamily="2" charset="2"/>
              </a:rPr>
              <a:t> </a:t>
            </a:r>
            <a:r>
              <a:rPr lang="fr-BE" dirty="0" err="1">
                <a:sym typeface="Wingdings" panose="05000000000000000000" pitchFamily="2" charset="2"/>
              </a:rPr>
              <a:t>visie</a:t>
            </a:r>
            <a:endParaRPr lang="fr-BE" dirty="0"/>
          </a:p>
          <a:p>
            <a:endParaRPr lang="fr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0885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err="1"/>
              <a:t>Nieuw</a:t>
            </a:r>
            <a:r>
              <a:rPr lang="fr-BE" dirty="0"/>
              <a:t> ICT-</a:t>
            </a:r>
            <a:r>
              <a:rPr lang="fr-BE" dirty="0" err="1"/>
              <a:t>Portaal</a:t>
            </a:r>
            <a:r>
              <a:rPr lang="fr-BE" dirty="0"/>
              <a:t> - </a:t>
            </a:r>
            <a:r>
              <a:rPr lang="fr-BE" dirty="0" err="1"/>
              <a:t>Visie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BE" dirty="0" err="1"/>
              <a:t>Waarom</a:t>
            </a:r>
            <a:r>
              <a:rPr lang="fr-BE" dirty="0"/>
              <a:t> ?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nl-BE" sz="1400" b="1" u="sng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nl-BE" sz="1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1. - MODERNISEREN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fr-B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fr-BE" sz="1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2. - CENTRALISEREN</a:t>
            </a:r>
          </a:p>
          <a:p>
            <a:pPr>
              <a:lnSpc>
                <a:spcPct val="90000"/>
              </a:lnSpc>
              <a:defRPr/>
            </a:pPr>
            <a:endParaRPr lang="fr-B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fr-BE" sz="1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3. – INNOVEREN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fr-BE" sz="1400" b="1" u="sng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fr-BE" sz="1400" b="1" u="sng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fr-B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sym typeface="Wingdings" panose="05000000000000000000" pitchFamily="2" charset="2"/>
              </a:rPr>
              <a:t> </a:t>
            </a:r>
            <a:r>
              <a:rPr lang="fr-BE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sym typeface="Wingdings" panose="05000000000000000000" pitchFamily="2" charset="2"/>
              </a:rPr>
              <a:t>Efficiënter</a:t>
            </a:r>
            <a:r>
              <a:rPr lang="fr-B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sym typeface="Wingdings" panose="05000000000000000000" pitchFamily="2" charset="2"/>
              </a:rPr>
              <a:t> </a:t>
            </a:r>
            <a:r>
              <a:rPr lang="fr-BE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sym typeface="Wingdings" panose="05000000000000000000" pitchFamily="2" charset="2"/>
              </a:rPr>
              <a:t>samenwerken</a:t>
            </a:r>
            <a:r>
              <a:rPr lang="fr-B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sym typeface="Wingdings" panose="05000000000000000000" pitchFamily="2" charset="2"/>
              </a:rPr>
              <a:t> - « new </a:t>
            </a:r>
            <a:r>
              <a:rPr lang="fr-BE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sym typeface="Wingdings" panose="05000000000000000000" pitchFamily="2" charset="2"/>
              </a:rPr>
              <a:t>way</a:t>
            </a:r>
            <a:r>
              <a:rPr lang="fr-B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sym typeface="Wingdings" panose="05000000000000000000" pitchFamily="2" charset="2"/>
              </a:rPr>
              <a:t> of </a:t>
            </a:r>
            <a:r>
              <a:rPr lang="fr-BE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sym typeface="Wingdings" panose="05000000000000000000" pitchFamily="2" charset="2"/>
              </a:rPr>
              <a:t>working</a:t>
            </a:r>
            <a:r>
              <a:rPr lang="fr-B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sym typeface="Wingdings" panose="05000000000000000000" pitchFamily="2" charset="2"/>
              </a:rPr>
              <a:t> »</a:t>
            </a:r>
            <a:endParaRPr lang="fr-BE" sz="20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fr-BE" sz="8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007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Nieuw</a:t>
            </a:r>
            <a:r>
              <a:rPr lang="fr-BE" dirty="0"/>
              <a:t> ICT-</a:t>
            </a:r>
            <a:r>
              <a:rPr lang="fr-BE" dirty="0" err="1"/>
              <a:t>Portaal</a:t>
            </a:r>
            <a:r>
              <a:rPr lang="fr-BE" dirty="0"/>
              <a:t> - </a:t>
            </a:r>
            <a:r>
              <a:rPr lang="fr-BE" dirty="0" err="1"/>
              <a:t>Visie</a:t>
            </a:r>
            <a:endParaRPr lang="en-GB" dirty="0"/>
          </a:p>
        </p:txBody>
      </p:sp>
      <p:sp>
        <p:nvSpPr>
          <p:cNvPr id="7" name="Trapezium 11">
            <a:extLst>
              <a:ext uri="{FF2B5EF4-FFF2-40B4-BE49-F238E27FC236}">
                <a16:creationId xmlns:a16="http://schemas.microsoft.com/office/drawing/2014/main" id="{2160FF1E-A5E2-43BA-9259-FEF4D02C5222}"/>
              </a:ext>
            </a:extLst>
          </p:cNvPr>
          <p:cNvSpPr/>
          <p:nvPr/>
        </p:nvSpPr>
        <p:spPr>
          <a:xfrm>
            <a:off x="2559149" y="3653731"/>
            <a:ext cx="2066925" cy="1936750"/>
          </a:xfrm>
          <a:prstGeom prst="trapezoid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fr-BE" dirty="0"/>
          </a:p>
          <a:p>
            <a:pPr algn="ctr">
              <a:defRPr/>
            </a:pPr>
            <a:r>
              <a:rPr lang="fr-BE" dirty="0"/>
              <a:t>Eigen</a:t>
            </a:r>
          </a:p>
          <a:p>
            <a:pPr algn="ctr">
              <a:defRPr/>
            </a:pPr>
            <a:r>
              <a:rPr lang="fr-BE" dirty="0" err="1"/>
              <a:t>Bestanden</a:t>
            </a:r>
            <a:endParaRPr lang="fr-BE" dirty="0"/>
          </a:p>
          <a:p>
            <a:pPr algn="ctr">
              <a:defRPr/>
            </a:pPr>
            <a:r>
              <a:rPr lang="fr-BE" dirty="0"/>
              <a:t>(met </a:t>
            </a:r>
            <a:r>
              <a:rPr lang="fr-BE" dirty="0" err="1"/>
              <a:t>dubbels</a:t>
            </a:r>
            <a:r>
              <a:rPr lang="fr-BE" dirty="0"/>
              <a:t>)</a:t>
            </a:r>
            <a:endParaRPr lang="nl-BE" dirty="0"/>
          </a:p>
        </p:txBody>
      </p:sp>
      <p:sp>
        <p:nvSpPr>
          <p:cNvPr id="8" name="Gelijkbenige driehoek 14">
            <a:extLst>
              <a:ext uri="{FF2B5EF4-FFF2-40B4-BE49-F238E27FC236}">
                <a16:creationId xmlns:a16="http://schemas.microsoft.com/office/drawing/2014/main" id="{A21F9496-E317-4374-A329-DFFEFA0155C3}"/>
              </a:ext>
            </a:extLst>
          </p:cNvPr>
          <p:cNvSpPr/>
          <p:nvPr/>
        </p:nvSpPr>
        <p:spPr>
          <a:xfrm>
            <a:off x="3124299" y="2571056"/>
            <a:ext cx="936625" cy="9017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 anchorCtr="1">
            <a:normAutofit/>
          </a:bodyPr>
          <a:lstStyle/>
          <a:p>
            <a:pPr algn="ctr">
              <a:defRPr/>
            </a:pPr>
            <a:r>
              <a:rPr lang="fr-BE" sz="1000" dirty="0" err="1"/>
              <a:t>Gedeelde</a:t>
            </a:r>
            <a:r>
              <a:rPr lang="fr-BE" sz="1000" dirty="0"/>
              <a:t> </a:t>
            </a:r>
          </a:p>
          <a:p>
            <a:pPr algn="ctr">
              <a:defRPr/>
            </a:pPr>
            <a:r>
              <a:rPr lang="fr-BE" sz="1000" dirty="0" err="1"/>
              <a:t>bestanden</a:t>
            </a:r>
            <a:endParaRPr lang="nl-BE" sz="1000" dirty="0"/>
          </a:p>
        </p:txBody>
      </p:sp>
      <p:sp>
        <p:nvSpPr>
          <p:cNvPr id="9" name="Trapezium 20">
            <a:extLst>
              <a:ext uri="{FF2B5EF4-FFF2-40B4-BE49-F238E27FC236}">
                <a16:creationId xmlns:a16="http://schemas.microsoft.com/office/drawing/2014/main" id="{940AE4D1-28E9-471D-BE59-F62DA9B1E0F3}"/>
              </a:ext>
            </a:extLst>
          </p:cNvPr>
          <p:cNvSpPr/>
          <p:nvPr/>
        </p:nvSpPr>
        <p:spPr>
          <a:xfrm>
            <a:off x="6156424" y="4104581"/>
            <a:ext cx="1800225" cy="1468437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dirty="0" err="1">
                <a:solidFill>
                  <a:prstClr val="white"/>
                </a:solidFill>
              </a:rPr>
              <a:t>Gedeelde</a:t>
            </a:r>
            <a:r>
              <a:rPr lang="fr-BE" dirty="0">
                <a:solidFill>
                  <a:prstClr val="white"/>
                </a:solidFill>
              </a:rPr>
              <a:t> </a:t>
            </a:r>
          </a:p>
          <a:p>
            <a:pPr algn="ctr">
              <a:defRPr/>
            </a:pPr>
            <a:r>
              <a:rPr lang="fr-BE" dirty="0" err="1">
                <a:solidFill>
                  <a:prstClr val="white"/>
                </a:solidFill>
              </a:rPr>
              <a:t>bestanden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10" name="Gelijkbenige driehoek 21">
            <a:extLst>
              <a:ext uri="{FF2B5EF4-FFF2-40B4-BE49-F238E27FC236}">
                <a16:creationId xmlns:a16="http://schemas.microsoft.com/office/drawing/2014/main" id="{4ED2A85A-FA84-4D48-98CA-1DA136E04003}"/>
              </a:ext>
            </a:extLst>
          </p:cNvPr>
          <p:cNvSpPr/>
          <p:nvPr/>
        </p:nvSpPr>
        <p:spPr>
          <a:xfrm>
            <a:off x="6588224" y="3140968"/>
            <a:ext cx="863600" cy="747713"/>
          </a:xfrm>
          <a:prstGeom prst="triangl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fr-BE" sz="1000" dirty="0" err="1">
                <a:solidFill>
                  <a:prstClr val="white"/>
                </a:solidFill>
              </a:rPr>
              <a:t>eigen</a:t>
            </a:r>
            <a:r>
              <a:rPr lang="fr-BE" sz="1000" dirty="0">
                <a:solidFill>
                  <a:prstClr val="white"/>
                </a:solidFill>
              </a:rPr>
              <a:t> </a:t>
            </a:r>
          </a:p>
          <a:p>
            <a:pPr algn="ctr">
              <a:defRPr/>
            </a:pPr>
            <a:r>
              <a:rPr lang="fr-BE" sz="1000" dirty="0" err="1">
                <a:solidFill>
                  <a:prstClr val="white"/>
                </a:solidFill>
              </a:rPr>
              <a:t>bestanden</a:t>
            </a:r>
            <a:endParaRPr lang="nl-BE" sz="1000" dirty="0">
              <a:solidFill>
                <a:prstClr val="white"/>
              </a:solidFill>
            </a:endParaRPr>
          </a:p>
        </p:txBody>
      </p:sp>
      <p:sp>
        <p:nvSpPr>
          <p:cNvPr id="11" name="PIJL-RECHTS 15">
            <a:extLst>
              <a:ext uri="{FF2B5EF4-FFF2-40B4-BE49-F238E27FC236}">
                <a16:creationId xmlns:a16="http://schemas.microsoft.com/office/drawing/2014/main" id="{868EB218-6E45-4A9F-9A8D-F3EE2B12C788}"/>
              </a:ext>
            </a:extLst>
          </p:cNvPr>
          <p:cNvSpPr/>
          <p:nvPr/>
        </p:nvSpPr>
        <p:spPr>
          <a:xfrm>
            <a:off x="4999136" y="3512443"/>
            <a:ext cx="977900" cy="484188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1050" dirty="0">
                <a:solidFill>
                  <a:schemeClr val="tx1"/>
                </a:solidFill>
              </a:rPr>
              <a:t>change</a:t>
            </a:r>
            <a:endParaRPr lang="nl-BE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39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3F8D6-45C6-4B70-9130-7813CD245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Nieuw</a:t>
            </a:r>
            <a:r>
              <a:rPr lang="fr-BE" dirty="0"/>
              <a:t> ICT-</a:t>
            </a:r>
            <a:r>
              <a:rPr lang="fr-BE" dirty="0" err="1"/>
              <a:t>Portaal</a:t>
            </a:r>
            <a:r>
              <a:rPr lang="fr-BE" dirty="0"/>
              <a:t> - </a:t>
            </a:r>
            <a:r>
              <a:rPr lang="fr-BE" dirty="0" err="1"/>
              <a:t>Visie</a:t>
            </a:r>
            <a:endParaRPr lang="fr-B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E43AD7-22EA-452F-BB70-C8D471B5A9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41B6A8-EFA5-45D4-8F37-69F3F31B5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D8ADEB-191E-419D-95E6-FA658943B4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187" y="1556792"/>
            <a:ext cx="7555942" cy="4730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098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8B5AD-57D3-494B-A0E2-FB1BDF62A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Nieuw</a:t>
            </a:r>
            <a:r>
              <a:rPr lang="fr-BE" dirty="0"/>
              <a:t> ICT-</a:t>
            </a:r>
            <a:r>
              <a:rPr lang="fr-BE" dirty="0" err="1"/>
              <a:t>Portaal</a:t>
            </a:r>
            <a:r>
              <a:rPr lang="fr-BE" dirty="0"/>
              <a:t> - </a:t>
            </a:r>
            <a:r>
              <a:rPr lang="fr-BE" dirty="0" err="1"/>
              <a:t>Visie</a:t>
            </a:r>
            <a:endParaRPr lang="fr-B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70CF50-2336-4D15-B695-D47C7531CA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FC311C-3529-4954-9AE5-177BA5CF3E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7868F5-1ED3-4921-A7B3-861F65FCA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8370" y="1412776"/>
            <a:ext cx="7476080" cy="478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243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4C7F3-35B1-4CB3-A31A-E7C593D1F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bshare</a:t>
            </a:r>
            <a:r>
              <a:rPr lang="fr-BE" dirty="0"/>
              <a:t>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E8ECB-538C-4679-B044-1A4CB690A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BE" dirty="0" err="1"/>
              <a:t>Requirements</a:t>
            </a:r>
            <a:endParaRPr lang="fr-B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B3F4B2-40BE-48D1-BED8-E1B0CFC9B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SharePoint User Group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673B08-554F-4CED-A897-8C81EFECFA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1D4540-64DD-46CE-B7E2-0A292114B0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174" y="2501338"/>
            <a:ext cx="7743826" cy="258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67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ser_x0020_Group_x0020_Date xmlns="6576fe67-7d68-400d-9fd5-bb5ce4874aa9">2018-12-12T23:00:00+00:00</User_x0020_Group_x0020_Dat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722B823A34A04EACD3840D47C1422D" ma:contentTypeVersion="1" ma:contentTypeDescription="Create a new document." ma:contentTypeScope="" ma:versionID="ecbfda8b8baeadc769077f1ac53f82df">
  <xsd:schema xmlns:xsd="http://www.w3.org/2001/XMLSchema" xmlns:xs="http://www.w3.org/2001/XMLSchema" xmlns:p="http://schemas.microsoft.com/office/2006/metadata/properties" xmlns:ns2="6576fe67-7d68-400d-9fd5-bb5ce4874aa9" targetNamespace="http://schemas.microsoft.com/office/2006/metadata/properties" ma:root="true" ma:fieldsID="759254def15c6a440da49a9722fe9bcf" ns2:_="">
    <xsd:import namespace="6576fe67-7d68-400d-9fd5-bb5ce4874aa9"/>
    <xsd:element name="properties">
      <xsd:complexType>
        <xsd:sequence>
          <xsd:element name="documentManagement">
            <xsd:complexType>
              <xsd:all>
                <xsd:element ref="ns2:User_x0020_Group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76fe67-7d68-400d-9fd5-bb5ce4874aa9" elementFormDefault="qualified">
    <xsd:import namespace="http://schemas.microsoft.com/office/2006/documentManagement/types"/>
    <xsd:import namespace="http://schemas.microsoft.com/office/infopath/2007/PartnerControls"/>
    <xsd:element name="User_x0020_Group_x0020_Date" ma:index="8" nillable="true" ma:displayName="User Group Date" ma:format="DateOnly" ma:internalName="User_x0020_Group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7D3322-5ED9-45DE-8D8C-B8AB26280598}">
  <ds:schemaRefs>
    <ds:schemaRef ds:uri="http://schemas.microsoft.com/office/2006/documentManagement/types"/>
    <ds:schemaRef ds:uri="6576fe67-7d68-400d-9fd5-bb5ce4874aa9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A7F0109-3FE1-4302-B04D-0CA172D322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C049FB-0BB3-4168-9059-53BB86B33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76fe67-7d68-400d-9fd5-bb5ce4874a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622</Words>
  <Application>Microsoft Office PowerPoint</Application>
  <PresentationFormat>On-screen Show (4:3)</PresentationFormat>
  <Paragraphs>184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Century Gothic</vt:lpstr>
      <vt:lpstr>Office Theme</vt:lpstr>
      <vt:lpstr>SHAREPOINT USER GROUP</vt:lpstr>
      <vt:lpstr>Introduction</vt:lpstr>
      <vt:lpstr>Document Management Timeline</vt:lpstr>
      <vt:lpstr>Nieuw ICT-Portaal</vt:lpstr>
      <vt:lpstr>Nieuw ICT-Portaal - Visie</vt:lpstr>
      <vt:lpstr>Nieuw ICT-Portaal - Visie</vt:lpstr>
      <vt:lpstr>Nieuw ICT-Portaal - Visie</vt:lpstr>
      <vt:lpstr>Nieuw ICT-Portaal - Visie</vt:lpstr>
      <vt:lpstr>bshare Project</vt:lpstr>
      <vt:lpstr>bshare Project</vt:lpstr>
      <vt:lpstr>bshare – PoC Phase</vt:lpstr>
      <vt:lpstr>bshare – Test Phase</vt:lpstr>
      <vt:lpstr>bshare – choix techniques</vt:lpstr>
      <vt:lpstr>bshare – choix techniques</vt:lpstr>
      <vt:lpstr>bshare – choix techniques</vt:lpstr>
      <vt:lpstr>bshare – Release 1</vt:lpstr>
      <vt:lpstr>bshare R1 – visite guidée</vt:lpstr>
      <vt:lpstr>Next step : bshare – Release 2</vt:lpstr>
      <vt:lpstr>bshare project – leçons à retirer</vt:lpstr>
      <vt:lpstr>bshare project – leçons à retirer</vt:lpstr>
      <vt:lpstr>Plus d’informations ?</vt:lpstr>
      <vt:lpstr>PowerPoint Presentation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Filip Coppens</dc:creator>
  <cp:lastModifiedBy>Lionel Magain</cp:lastModifiedBy>
  <cp:revision>109</cp:revision>
  <cp:lastPrinted>2016-04-25T15:25:14Z</cp:lastPrinted>
  <dcterms:created xsi:type="dcterms:W3CDTF">2015-06-09T15:55:04Z</dcterms:created>
  <dcterms:modified xsi:type="dcterms:W3CDTF">2018-12-10T12:14:02Z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0x010100BF722B823A34A04EACD3840D47C1422D</vt:lpwstr>
  </property>
  <property fmtid="{D5CDD505-2E9C-101B-9397-08002B2CF9AE}" pid="3" name="Order">
    <vt:r8>2000</vt:r8>
  </property>
  <property fmtid="{D5CDD505-2E9C-101B-9397-08002B2CF9AE}" pid="4" name="_CopySource">
    <vt:lpwstr>https://competencycenters.intranext.smals.be/sp/CenterLibrary/PPT_SharePoint User Group - TEMPLATE.pptx</vt:lpwstr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