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9"/>
  </p:notesMasterIdLst>
  <p:handoutMasterIdLst>
    <p:handoutMasterId r:id="rId40"/>
  </p:handoutMasterIdLst>
  <p:sldIdLst>
    <p:sldId id="271" r:id="rId5"/>
    <p:sldId id="317" r:id="rId6"/>
    <p:sldId id="272" r:id="rId7"/>
    <p:sldId id="334" r:id="rId8"/>
    <p:sldId id="282" r:id="rId9"/>
    <p:sldId id="292" r:id="rId10"/>
    <p:sldId id="338" r:id="rId11"/>
    <p:sldId id="279" r:id="rId12"/>
    <p:sldId id="278" r:id="rId13"/>
    <p:sldId id="280" r:id="rId14"/>
    <p:sldId id="283" r:id="rId15"/>
    <p:sldId id="281" r:id="rId16"/>
    <p:sldId id="303" r:id="rId17"/>
    <p:sldId id="273" r:id="rId18"/>
    <p:sldId id="319" r:id="rId19"/>
    <p:sldId id="289" r:id="rId20"/>
    <p:sldId id="318" r:id="rId21"/>
    <p:sldId id="323" r:id="rId22"/>
    <p:sldId id="322" r:id="rId23"/>
    <p:sldId id="332" r:id="rId24"/>
    <p:sldId id="325" r:id="rId25"/>
    <p:sldId id="321" r:id="rId26"/>
    <p:sldId id="326" r:id="rId27"/>
    <p:sldId id="328" r:id="rId28"/>
    <p:sldId id="329" r:id="rId29"/>
    <p:sldId id="333" r:id="rId30"/>
    <p:sldId id="339" r:id="rId31"/>
    <p:sldId id="342" r:id="rId32"/>
    <p:sldId id="311" r:id="rId33"/>
    <p:sldId id="340" r:id="rId34"/>
    <p:sldId id="341" r:id="rId35"/>
    <p:sldId id="331" r:id="rId36"/>
    <p:sldId id="337" r:id="rId37"/>
    <p:sldId id="298" r:id="rId38"/>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rine Picart" initials="KP" lastIdx="19" clrIdx="0"/>
  <p:cmAuthor id="1" name="SMALS-MVM\acd" initials="S" lastIdx="7"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3C5"/>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7" autoAdjust="0"/>
    <p:restoredTop sz="90409" autoAdjust="0"/>
  </p:normalViewPr>
  <p:slideViewPr>
    <p:cSldViewPr>
      <p:cViewPr varScale="1">
        <p:scale>
          <a:sx n="79" d="100"/>
          <a:sy n="79" d="100"/>
        </p:scale>
        <p:origin x="1507" y="62"/>
      </p:cViewPr>
      <p:guideLst>
        <p:guide orient="horz" pos="2160"/>
        <p:guide pos="2880"/>
      </p:guideLst>
    </p:cSldViewPr>
  </p:slideViewPr>
  <p:notesTextViewPr>
    <p:cViewPr>
      <p:scale>
        <a:sx n="125" d="100"/>
        <a:sy n="125" d="100"/>
      </p:scale>
      <p:origin x="0" y="0"/>
    </p:cViewPr>
  </p:notesTextViewPr>
  <p:notesViewPr>
    <p:cSldViewPr>
      <p:cViewPr varScale="1">
        <p:scale>
          <a:sx n="77" d="100"/>
          <a:sy n="77" d="100"/>
        </p:scale>
        <p:origin x="-2190"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08A4F6-00BA-4918-806C-E866218097A2}" type="doc">
      <dgm:prSet loTypeId="urn:microsoft.com/office/officeart/2005/8/layout/chevron1" loCatId="process" qsTypeId="urn:microsoft.com/office/officeart/2005/8/quickstyle/simple1" qsCatId="simple" csTypeId="urn:microsoft.com/office/officeart/2005/8/colors/accent1_2" csCatId="accent1" phldr="1"/>
      <dgm:spPr/>
    </dgm:pt>
    <dgm:pt modelId="{99A6A8F0-D59C-4BDC-B5F4-B3845ED3B913}">
      <dgm:prSet phldrT="[Text]"/>
      <dgm:spPr/>
      <dgm:t>
        <a:bodyPr/>
        <a:lstStyle/>
        <a:p>
          <a:r>
            <a:rPr lang="en-US" dirty="0" smtClean="0"/>
            <a:t>Pre-project</a:t>
          </a:r>
        </a:p>
        <a:p>
          <a:r>
            <a:rPr lang="en-US" dirty="0" smtClean="0"/>
            <a:t>(Startup)</a:t>
          </a:r>
          <a:endParaRPr lang="en-US" dirty="0"/>
        </a:p>
      </dgm:t>
    </dgm:pt>
    <dgm:pt modelId="{F5554BB6-AAAB-4F9B-80E9-16C4D5A510A8}" type="parTrans" cxnId="{F5058000-F696-4B37-907E-05922CFB11F1}">
      <dgm:prSet/>
      <dgm:spPr/>
      <dgm:t>
        <a:bodyPr/>
        <a:lstStyle/>
        <a:p>
          <a:endParaRPr lang="en-US"/>
        </a:p>
      </dgm:t>
    </dgm:pt>
    <dgm:pt modelId="{C6E61759-3073-4F5A-BDA5-7797C5D5A27B}" type="sibTrans" cxnId="{F5058000-F696-4B37-907E-05922CFB11F1}">
      <dgm:prSet/>
      <dgm:spPr/>
      <dgm:t>
        <a:bodyPr/>
        <a:lstStyle/>
        <a:p>
          <a:endParaRPr lang="en-US"/>
        </a:p>
      </dgm:t>
    </dgm:pt>
    <dgm:pt modelId="{0A3AB186-1482-4B5E-8ACF-F319B77AC4DF}">
      <dgm:prSet phldrT="[Text]"/>
      <dgm:spPr>
        <a:solidFill>
          <a:schemeClr val="accent4"/>
        </a:solidFill>
      </dgm:spPr>
      <dgm:t>
        <a:bodyPr/>
        <a:lstStyle/>
        <a:p>
          <a:r>
            <a:rPr lang="en-US" dirty="0" smtClean="0"/>
            <a:t>Launch</a:t>
          </a:r>
          <a:endParaRPr lang="en-US" dirty="0"/>
        </a:p>
      </dgm:t>
    </dgm:pt>
    <dgm:pt modelId="{C99ADBF8-263E-443E-B184-A2D34292658F}" type="parTrans" cxnId="{33723464-E173-4CEE-BA5D-F06AE1BA6CC4}">
      <dgm:prSet/>
      <dgm:spPr/>
      <dgm:t>
        <a:bodyPr/>
        <a:lstStyle/>
        <a:p>
          <a:endParaRPr lang="en-US"/>
        </a:p>
      </dgm:t>
    </dgm:pt>
    <dgm:pt modelId="{5798461A-AC8C-4A58-801F-568F7C67A985}" type="sibTrans" cxnId="{33723464-E173-4CEE-BA5D-F06AE1BA6CC4}">
      <dgm:prSet/>
      <dgm:spPr/>
      <dgm:t>
        <a:bodyPr/>
        <a:lstStyle/>
        <a:p>
          <a:endParaRPr lang="en-US"/>
        </a:p>
      </dgm:t>
    </dgm:pt>
    <dgm:pt modelId="{D49350CC-CC55-4446-86BD-CDBEFDCFF937}">
      <dgm:prSet phldrT="[Text]"/>
      <dgm:spPr>
        <a:solidFill>
          <a:schemeClr val="tx1">
            <a:lumMod val="65000"/>
            <a:lumOff val="35000"/>
          </a:schemeClr>
        </a:solidFill>
      </dgm:spPr>
      <dgm:t>
        <a:bodyPr/>
        <a:lstStyle/>
        <a:p>
          <a:r>
            <a:rPr lang="en-US" dirty="0" smtClean="0"/>
            <a:t>Closure</a:t>
          </a:r>
          <a:endParaRPr lang="en-US" dirty="0"/>
        </a:p>
      </dgm:t>
    </dgm:pt>
    <dgm:pt modelId="{6E7856D5-E455-447F-8045-3F2337E56236}" type="parTrans" cxnId="{02C5507B-5862-407B-A247-A1F72A4BE8A0}">
      <dgm:prSet/>
      <dgm:spPr/>
      <dgm:t>
        <a:bodyPr/>
        <a:lstStyle/>
        <a:p>
          <a:endParaRPr lang="en-US"/>
        </a:p>
      </dgm:t>
    </dgm:pt>
    <dgm:pt modelId="{C47DCC9E-9AC7-42C0-9F75-554F60333360}" type="sibTrans" cxnId="{02C5507B-5862-407B-A247-A1F72A4BE8A0}">
      <dgm:prSet/>
      <dgm:spPr/>
      <dgm:t>
        <a:bodyPr/>
        <a:lstStyle/>
        <a:p>
          <a:endParaRPr lang="en-US"/>
        </a:p>
      </dgm:t>
    </dgm:pt>
    <dgm:pt modelId="{AC52A206-E2AA-49EC-BE29-4AD1280BC7F0}">
      <dgm:prSet phldrT="[Text]"/>
      <dgm:spPr>
        <a:solidFill>
          <a:schemeClr val="accent2"/>
        </a:solidFill>
      </dgm:spPr>
      <dgm:t>
        <a:bodyPr/>
        <a:lstStyle/>
        <a:p>
          <a:r>
            <a:rPr lang="en-US" dirty="0" smtClean="0"/>
            <a:t>Analysis</a:t>
          </a:r>
        </a:p>
        <a:p>
          <a:r>
            <a:rPr lang="en-US" dirty="0" smtClean="0"/>
            <a:t>(Initiation)</a:t>
          </a:r>
          <a:endParaRPr lang="en-US" dirty="0"/>
        </a:p>
      </dgm:t>
    </dgm:pt>
    <dgm:pt modelId="{A0FC55AB-74CC-4421-9279-AAC8D6B59429}" type="parTrans" cxnId="{D6735D19-088F-4D08-BA92-36539863EE9B}">
      <dgm:prSet/>
      <dgm:spPr/>
      <dgm:t>
        <a:bodyPr/>
        <a:lstStyle/>
        <a:p>
          <a:endParaRPr lang="en-US"/>
        </a:p>
      </dgm:t>
    </dgm:pt>
    <dgm:pt modelId="{1EDF5077-D40D-479E-B097-50E27C14B09A}" type="sibTrans" cxnId="{D6735D19-088F-4D08-BA92-36539863EE9B}">
      <dgm:prSet/>
      <dgm:spPr/>
      <dgm:t>
        <a:bodyPr/>
        <a:lstStyle/>
        <a:p>
          <a:endParaRPr lang="en-US"/>
        </a:p>
      </dgm:t>
    </dgm:pt>
    <dgm:pt modelId="{FC9797AF-8297-4237-A42E-0C00447B12ED}">
      <dgm:prSet phldrT="[Text]"/>
      <dgm:spPr>
        <a:solidFill>
          <a:schemeClr val="accent3"/>
        </a:solidFill>
      </dgm:spPr>
      <dgm:t>
        <a:bodyPr/>
        <a:lstStyle/>
        <a:p>
          <a:r>
            <a:rPr lang="en-US" dirty="0" smtClean="0"/>
            <a:t>Construction</a:t>
          </a:r>
        </a:p>
        <a:p>
          <a:r>
            <a:rPr lang="en-US" dirty="0" smtClean="0"/>
            <a:t>(Delivery)</a:t>
          </a:r>
          <a:endParaRPr lang="en-US" dirty="0"/>
        </a:p>
      </dgm:t>
    </dgm:pt>
    <dgm:pt modelId="{4415E0B1-6118-4287-BC4A-C0F602812E0F}" type="parTrans" cxnId="{A9D57935-53B3-4FE4-9C1D-C3F7FE114080}">
      <dgm:prSet/>
      <dgm:spPr/>
      <dgm:t>
        <a:bodyPr/>
        <a:lstStyle/>
        <a:p>
          <a:endParaRPr lang="en-US"/>
        </a:p>
      </dgm:t>
    </dgm:pt>
    <dgm:pt modelId="{3F607325-0FCF-4B1A-915F-CABA7095502A}" type="sibTrans" cxnId="{A9D57935-53B3-4FE4-9C1D-C3F7FE114080}">
      <dgm:prSet/>
      <dgm:spPr/>
      <dgm:t>
        <a:bodyPr/>
        <a:lstStyle/>
        <a:p>
          <a:endParaRPr lang="en-US"/>
        </a:p>
      </dgm:t>
    </dgm:pt>
    <dgm:pt modelId="{471B3CA7-E11F-4232-8CF3-0B4FF87E25C8}" type="pres">
      <dgm:prSet presAssocID="{0208A4F6-00BA-4918-806C-E866218097A2}" presName="Name0" presStyleCnt="0">
        <dgm:presLayoutVars>
          <dgm:dir/>
          <dgm:animLvl val="lvl"/>
          <dgm:resizeHandles val="exact"/>
        </dgm:presLayoutVars>
      </dgm:prSet>
      <dgm:spPr/>
    </dgm:pt>
    <dgm:pt modelId="{576F072E-E85A-4F1F-B793-F15B33F82121}" type="pres">
      <dgm:prSet presAssocID="{99A6A8F0-D59C-4BDC-B5F4-B3845ED3B913}" presName="parTxOnly" presStyleLbl="node1" presStyleIdx="0" presStyleCnt="5">
        <dgm:presLayoutVars>
          <dgm:chMax val="0"/>
          <dgm:chPref val="0"/>
          <dgm:bulletEnabled val="1"/>
        </dgm:presLayoutVars>
      </dgm:prSet>
      <dgm:spPr/>
      <dgm:t>
        <a:bodyPr/>
        <a:lstStyle/>
        <a:p>
          <a:endParaRPr lang="fr-BE"/>
        </a:p>
      </dgm:t>
    </dgm:pt>
    <dgm:pt modelId="{CFF47E69-E9CE-4AF8-A060-9AC6B7CC3C25}" type="pres">
      <dgm:prSet presAssocID="{C6E61759-3073-4F5A-BDA5-7797C5D5A27B}" presName="parTxOnlySpace" presStyleCnt="0"/>
      <dgm:spPr/>
    </dgm:pt>
    <dgm:pt modelId="{F2EF5655-A74E-4800-AEB1-DFCDDB19AAFC}" type="pres">
      <dgm:prSet presAssocID="{AC52A206-E2AA-49EC-BE29-4AD1280BC7F0}" presName="parTxOnly" presStyleLbl="node1" presStyleIdx="1" presStyleCnt="5">
        <dgm:presLayoutVars>
          <dgm:chMax val="0"/>
          <dgm:chPref val="0"/>
          <dgm:bulletEnabled val="1"/>
        </dgm:presLayoutVars>
      </dgm:prSet>
      <dgm:spPr/>
      <dgm:t>
        <a:bodyPr/>
        <a:lstStyle/>
        <a:p>
          <a:endParaRPr lang="fr-BE"/>
        </a:p>
      </dgm:t>
    </dgm:pt>
    <dgm:pt modelId="{410E3EF4-E76A-40BB-B765-31E48990D2D9}" type="pres">
      <dgm:prSet presAssocID="{1EDF5077-D40D-479E-B097-50E27C14B09A}" presName="parTxOnlySpace" presStyleCnt="0"/>
      <dgm:spPr/>
    </dgm:pt>
    <dgm:pt modelId="{C108E0D3-1794-4E3A-9FD7-224AF126F85E}" type="pres">
      <dgm:prSet presAssocID="{FC9797AF-8297-4237-A42E-0C00447B12ED}" presName="parTxOnly" presStyleLbl="node1" presStyleIdx="2" presStyleCnt="5">
        <dgm:presLayoutVars>
          <dgm:chMax val="0"/>
          <dgm:chPref val="0"/>
          <dgm:bulletEnabled val="1"/>
        </dgm:presLayoutVars>
      </dgm:prSet>
      <dgm:spPr/>
      <dgm:t>
        <a:bodyPr/>
        <a:lstStyle/>
        <a:p>
          <a:endParaRPr lang="en-US"/>
        </a:p>
      </dgm:t>
    </dgm:pt>
    <dgm:pt modelId="{BC064DF0-7594-4BDA-AB5F-D1C83D98E446}" type="pres">
      <dgm:prSet presAssocID="{3F607325-0FCF-4B1A-915F-CABA7095502A}" presName="parTxOnlySpace" presStyleCnt="0"/>
      <dgm:spPr/>
    </dgm:pt>
    <dgm:pt modelId="{ABCAB1DE-D3E9-4008-98AC-21F19DF10476}" type="pres">
      <dgm:prSet presAssocID="{0A3AB186-1482-4B5E-8ACF-F319B77AC4DF}" presName="parTxOnly" presStyleLbl="node1" presStyleIdx="3" presStyleCnt="5">
        <dgm:presLayoutVars>
          <dgm:chMax val="0"/>
          <dgm:chPref val="0"/>
          <dgm:bulletEnabled val="1"/>
        </dgm:presLayoutVars>
      </dgm:prSet>
      <dgm:spPr/>
      <dgm:t>
        <a:bodyPr/>
        <a:lstStyle/>
        <a:p>
          <a:endParaRPr lang="fr-BE"/>
        </a:p>
      </dgm:t>
    </dgm:pt>
    <dgm:pt modelId="{5FDCEB69-B7CB-4C0F-87EA-63DD54E10164}" type="pres">
      <dgm:prSet presAssocID="{5798461A-AC8C-4A58-801F-568F7C67A985}" presName="parTxOnlySpace" presStyleCnt="0"/>
      <dgm:spPr/>
    </dgm:pt>
    <dgm:pt modelId="{8949B235-EE32-4CAF-A872-B300BC6871BE}" type="pres">
      <dgm:prSet presAssocID="{D49350CC-CC55-4446-86BD-CDBEFDCFF937}" presName="parTxOnly" presStyleLbl="node1" presStyleIdx="4" presStyleCnt="5">
        <dgm:presLayoutVars>
          <dgm:chMax val="0"/>
          <dgm:chPref val="0"/>
          <dgm:bulletEnabled val="1"/>
        </dgm:presLayoutVars>
      </dgm:prSet>
      <dgm:spPr/>
      <dgm:t>
        <a:bodyPr/>
        <a:lstStyle/>
        <a:p>
          <a:endParaRPr lang="fr-BE"/>
        </a:p>
      </dgm:t>
    </dgm:pt>
  </dgm:ptLst>
  <dgm:cxnLst>
    <dgm:cxn modelId="{33723464-E173-4CEE-BA5D-F06AE1BA6CC4}" srcId="{0208A4F6-00BA-4918-806C-E866218097A2}" destId="{0A3AB186-1482-4B5E-8ACF-F319B77AC4DF}" srcOrd="3" destOrd="0" parTransId="{C99ADBF8-263E-443E-B184-A2D34292658F}" sibTransId="{5798461A-AC8C-4A58-801F-568F7C67A985}"/>
    <dgm:cxn modelId="{6D307E4C-0210-4223-83F4-C6B7EA36AE9B}" type="presOf" srcId="{AC52A206-E2AA-49EC-BE29-4AD1280BC7F0}" destId="{F2EF5655-A74E-4800-AEB1-DFCDDB19AAFC}" srcOrd="0" destOrd="0" presId="urn:microsoft.com/office/officeart/2005/8/layout/chevron1"/>
    <dgm:cxn modelId="{02C5507B-5862-407B-A247-A1F72A4BE8A0}" srcId="{0208A4F6-00BA-4918-806C-E866218097A2}" destId="{D49350CC-CC55-4446-86BD-CDBEFDCFF937}" srcOrd="4" destOrd="0" parTransId="{6E7856D5-E455-447F-8045-3F2337E56236}" sibTransId="{C47DCC9E-9AC7-42C0-9F75-554F60333360}"/>
    <dgm:cxn modelId="{D6735D19-088F-4D08-BA92-36539863EE9B}" srcId="{0208A4F6-00BA-4918-806C-E866218097A2}" destId="{AC52A206-E2AA-49EC-BE29-4AD1280BC7F0}" srcOrd="1" destOrd="0" parTransId="{A0FC55AB-74CC-4421-9279-AAC8D6B59429}" sibTransId="{1EDF5077-D40D-479E-B097-50E27C14B09A}"/>
    <dgm:cxn modelId="{49A42EA1-93F0-4459-B87B-24636C5461E2}" type="presOf" srcId="{0A3AB186-1482-4B5E-8ACF-F319B77AC4DF}" destId="{ABCAB1DE-D3E9-4008-98AC-21F19DF10476}" srcOrd="0" destOrd="0" presId="urn:microsoft.com/office/officeart/2005/8/layout/chevron1"/>
    <dgm:cxn modelId="{D540FB9D-56F7-490E-86B1-0812BCB94C4B}" type="presOf" srcId="{FC9797AF-8297-4237-A42E-0C00447B12ED}" destId="{C108E0D3-1794-4E3A-9FD7-224AF126F85E}" srcOrd="0" destOrd="0" presId="urn:microsoft.com/office/officeart/2005/8/layout/chevron1"/>
    <dgm:cxn modelId="{73F5A21A-409E-444E-BF3E-E623F5A44C8B}" type="presOf" srcId="{D49350CC-CC55-4446-86BD-CDBEFDCFF937}" destId="{8949B235-EE32-4CAF-A872-B300BC6871BE}" srcOrd="0" destOrd="0" presId="urn:microsoft.com/office/officeart/2005/8/layout/chevron1"/>
    <dgm:cxn modelId="{DCAF18B6-46BA-461D-8D6C-2610E9B864C6}" type="presOf" srcId="{0208A4F6-00BA-4918-806C-E866218097A2}" destId="{471B3CA7-E11F-4232-8CF3-0B4FF87E25C8}" srcOrd="0" destOrd="0" presId="urn:microsoft.com/office/officeart/2005/8/layout/chevron1"/>
    <dgm:cxn modelId="{C9AF0B88-5A5A-491C-A731-EE3B5C786FD3}" type="presOf" srcId="{99A6A8F0-D59C-4BDC-B5F4-B3845ED3B913}" destId="{576F072E-E85A-4F1F-B793-F15B33F82121}" srcOrd="0" destOrd="0" presId="urn:microsoft.com/office/officeart/2005/8/layout/chevron1"/>
    <dgm:cxn modelId="{F5058000-F696-4B37-907E-05922CFB11F1}" srcId="{0208A4F6-00BA-4918-806C-E866218097A2}" destId="{99A6A8F0-D59C-4BDC-B5F4-B3845ED3B913}" srcOrd="0" destOrd="0" parTransId="{F5554BB6-AAAB-4F9B-80E9-16C4D5A510A8}" sibTransId="{C6E61759-3073-4F5A-BDA5-7797C5D5A27B}"/>
    <dgm:cxn modelId="{A9D57935-53B3-4FE4-9C1D-C3F7FE114080}" srcId="{0208A4F6-00BA-4918-806C-E866218097A2}" destId="{FC9797AF-8297-4237-A42E-0C00447B12ED}" srcOrd="2" destOrd="0" parTransId="{4415E0B1-6118-4287-BC4A-C0F602812E0F}" sibTransId="{3F607325-0FCF-4B1A-915F-CABA7095502A}"/>
    <dgm:cxn modelId="{1CEFB038-3BE4-48CB-8CFF-310300EB133D}" type="presParOf" srcId="{471B3CA7-E11F-4232-8CF3-0B4FF87E25C8}" destId="{576F072E-E85A-4F1F-B793-F15B33F82121}" srcOrd="0" destOrd="0" presId="urn:microsoft.com/office/officeart/2005/8/layout/chevron1"/>
    <dgm:cxn modelId="{4B69ED74-8B18-453F-83F0-6AF3E099911D}" type="presParOf" srcId="{471B3CA7-E11F-4232-8CF3-0B4FF87E25C8}" destId="{CFF47E69-E9CE-4AF8-A060-9AC6B7CC3C25}" srcOrd="1" destOrd="0" presId="urn:microsoft.com/office/officeart/2005/8/layout/chevron1"/>
    <dgm:cxn modelId="{D5F3B85D-C066-4940-8C68-41D6FD68AC34}" type="presParOf" srcId="{471B3CA7-E11F-4232-8CF3-0B4FF87E25C8}" destId="{F2EF5655-A74E-4800-AEB1-DFCDDB19AAFC}" srcOrd="2" destOrd="0" presId="urn:microsoft.com/office/officeart/2005/8/layout/chevron1"/>
    <dgm:cxn modelId="{F8461B2B-ABEC-4A24-B501-E953ED88E99F}" type="presParOf" srcId="{471B3CA7-E11F-4232-8CF3-0B4FF87E25C8}" destId="{410E3EF4-E76A-40BB-B765-31E48990D2D9}" srcOrd="3" destOrd="0" presId="urn:microsoft.com/office/officeart/2005/8/layout/chevron1"/>
    <dgm:cxn modelId="{5C7D207E-9C15-4A06-8596-5D8D9CD5F55D}" type="presParOf" srcId="{471B3CA7-E11F-4232-8CF3-0B4FF87E25C8}" destId="{C108E0D3-1794-4E3A-9FD7-224AF126F85E}" srcOrd="4" destOrd="0" presId="urn:microsoft.com/office/officeart/2005/8/layout/chevron1"/>
    <dgm:cxn modelId="{BCC6F226-D2B1-4FA7-A289-3CE8FA359440}" type="presParOf" srcId="{471B3CA7-E11F-4232-8CF3-0B4FF87E25C8}" destId="{BC064DF0-7594-4BDA-AB5F-D1C83D98E446}" srcOrd="5" destOrd="0" presId="urn:microsoft.com/office/officeart/2005/8/layout/chevron1"/>
    <dgm:cxn modelId="{CA31EFDA-D461-4824-AD68-07DC6914B991}" type="presParOf" srcId="{471B3CA7-E11F-4232-8CF3-0B4FF87E25C8}" destId="{ABCAB1DE-D3E9-4008-98AC-21F19DF10476}" srcOrd="6" destOrd="0" presId="urn:microsoft.com/office/officeart/2005/8/layout/chevron1"/>
    <dgm:cxn modelId="{E529034C-39F4-4CDE-865D-FEAF214B81ED}" type="presParOf" srcId="{471B3CA7-E11F-4232-8CF3-0B4FF87E25C8}" destId="{5FDCEB69-B7CB-4C0F-87EA-63DD54E10164}" srcOrd="7" destOrd="0" presId="urn:microsoft.com/office/officeart/2005/8/layout/chevron1"/>
    <dgm:cxn modelId="{4C1B7D98-0177-4E90-B585-DE59B64B1A79}" type="presParOf" srcId="{471B3CA7-E11F-4232-8CF3-0B4FF87E25C8}" destId="{8949B235-EE32-4CAF-A872-B300BC6871BE}"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08A4F6-00BA-4918-806C-E866218097A2}" type="doc">
      <dgm:prSet loTypeId="urn:microsoft.com/office/officeart/2005/8/layout/chevron1" loCatId="process" qsTypeId="urn:microsoft.com/office/officeart/2005/8/quickstyle/simple1" qsCatId="simple" csTypeId="urn:microsoft.com/office/officeart/2005/8/colors/accent1_2" csCatId="accent1" phldr="1"/>
      <dgm:spPr/>
    </dgm:pt>
    <dgm:pt modelId="{99A6A8F0-D59C-4BDC-B5F4-B3845ED3B913}">
      <dgm:prSet phldrT="[Text]"/>
      <dgm:spPr/>
      <dgm:t>
        <a:bodyPr/>
        <a:lstStyle/>
        <a:p>
          <a:r>
            <a:rPr lang="en-US" dirty="0" smtClean="0"/>
            <a:t>Pre-project</a:t>
          </a:r>
          <a:endParaRPr lang="en-US" dirty="0"/>
        </a:p>
      </dgm:t>
    </dgm:pt>
    <dgm:pt modelId="{F5554BB6-AAAB-4F9B-80E9-16C4D5A510A8}" type="parTrans" cxnId="{F5058000-F696-4B37-907E-05922CFB11F1}">
      <dgm:prSet/>
      <dgm:spPr/>
      <dgm:t>
        <a:bodyPr/>
        <a:lstStyle/>
        <a:p>
          <a:endParaRPr lang="en-US"/>
        </a:p>
      </dgm:t>
    </dgm:pt>
    <dgm:pt modelId="{C6E61759-3073-4F5A-BDA5-7797C5D5A27B}" type="sibTrans" cxnId="{F5058000-F696-4B37-907E-05922CFB11F1}">
      <dgm:prSet/>
      <dgm:spPr/>
      <dgm:t>
        <a:bodyPr/>
        <a:lstStyle/>
        <a:p>
          <a:endParaRPr lang="en-US"/>
        </a:p>
      </dgm:t>
    </dgm:pt>
    <dgm:pt modelId="{0A3AB186-1482-4B5E-8ACF-F319B77AC4DF}">
      <dgm:prSet phldrT="[Text]"/>
      <dgm:spPr>
        <a:solidFill>
          <a:schemeClr val="accent4"/>
        </a:solidFill>
      </dgm:spPr>
      <dgm:t>
        <a:bodyPr/>
        <a:lstStyle/>
        <a:p>
          <a:r>
            <a:rPr lang="en-US" dirty="0" smtClean="0"/>
            <a:t>Launch</a:t>
          </a:r>
          <a:endParaRPr lang="en-US" dirty="0"/>
        </a:p>
      </dgm:t>
    </dgm:pt>
    <dgm:pt modelId="{C99ADBF8-263E-443E-B184-A2D34292658F}" type="parTrans" cxnId="{33723464-E173-4CEE-BA5D-F06AE1BA6CC4}">
      <dgm:prSet/>
      <dgm:spPr/>
      <dgm:t>
        <a:bodyPr/>
        <a:lstStyle/>
        <a:p>
          <a:endParaRPr lang="en-US"/>
        </a:p>
      </dgm:t>
    </dgm:pt>
    <dgm:pt modelId="{5798461A-AC8C-4A58-801F-568F7C67A985}" type="sibTrans" cxnId="{33723464-E173-4CEE-BA5D-F06AE1BA6CC4}">
      <dgm:prSet/>
      <dgm:spPr/>
      <dgm:t>
        <a:bodyPr/>
        <a:lstStyle/>
        <a:p>
          <a:endParaRPr lang="en-US"/>
        </a:p>
      </dgm:t>
    </dgm:pt>
    <dgm:pt modelId="{D49350CC-CC55-4446-86BD-CDBEFDCFF937}">
      <dgm:prSet phldrT="[Text]"/>
      <dgm:spPr>
        <a:solidFill>
          <a:schemeClr val="tx1">
            <a:lumMod val="65000"/>
            <a:lumOff val="35000"/>
          </a:schemeClr>
        </a:solidFill>
      </dgm:spPr>
      <dgm:t>
        <a:bodyPr/>
        <a:lstStyle/>
        <a:p>
          <a:r>
            <a:rPr lang="en-US" dirty="0" smtClean="0"/>
            <a:t>Closure</a:t>
          </a:r>
          <a:endParaRPr lang="en-US" dirty="0"/>
        </a:p>
      </dgm:t>
    </dgm:pt>
    <dgm:pt modelId="{6E7856D5-E455-447F-8045-3F2337E56236}" type="parTrans" cxnId="{02C5507B-5862-407B-A247-A1F72A4BE8A0}">
      <dgm:prSet/>
      <dgm:spPr/>
      <dgm:t>
        <a:bodyPr/>
        <a:lstStyle/>
        <a:p>
          <a:endParaRPr lang="en-US"/>
        </a:p>
      </dgm:t>
    </dgm:pt>
    <dgm:pt modelId="{C47DCC9E-9AC7-42C0-9F75-554F60333360}" type="sibTrans" cxnId="{02C5507B-5862-407B-A247-A1F72A4BE8A0}">
      <dgm:prSet/>
      <dgm:spPr/>
      <dgm:t>
        <a:bodyPr/>
        <a:lstStyle/>
        <a:p>
          <a:endParaRPr lang="en-US"/>
        </a:p>
      </dgm:t>
    </dgm:pt>
    <dgm:pt modelId="{AC52A206-E2AA-49EC-BE29-4AD1280BC7F0}">
      <dgm:prSet phldrT="[Text]"/>
      <dgm:spPr>
        <a:solidFill>
          <a:schemeClr val="accent2"/>
        </a:solidFill>
      </dgm:spPr>
      <dgm:t>
        <a:bodyPr/>
        <a:lstStyle/>
        <a:p>
          <a:r>
            <a:rPr lang="en-US" dirty="0" smtClean="0"/>
            <a:t>Analysis</a:t>
          </a:r>
          <a:endParaRPr lang="en-US" dirty="0"/>
        </a:p>
      </dgm:t>
    </dgm:pt>
    <dgm:pt modelId="{A0FC55AB-74CC-4421-9279-AAC8D6B59429}" type="parTrans" cxnId="{D6735D19-088F-4D08-BA92-36539863EE9B}">
      <dgm:prSet/>
      <dgm:spPr/>
      <dgm:t>
        <a:bodyPr/>
        <a:lstStyle/>
        <a:p>
          <a:endParaRPr lang="en-US"/>
        </a:p>
      </dgm:t>
    </dgm:pt>
    <dgm:pt modelId="{1EDF5077-D40D-479E-B097-50E27C14B09A}" type="sibTrans" cxnId="{D6735D19-088F-4D08-BA92-36539863EE9B}">
      <dgm:prSet/>
      <dgm:spPr/>
      <dgm:t>
        <a:bodyPr/>
        <a:lstStyle/>
        <a:p>
          <a:endParaRPr lang="en-US"/>
        </a:p>
      </dgm:t>
    </dgm:pt>
    <dgm:pt modelId="{FC9797AF-8297-4237-A42E-0C00447B12ED}">
      <dgm:prSet phldrT="[Text]"/>
      <dgm:spPr>
        <a:solidFill>
          <a:schemeClr val="accent3"/>
        </a:solidFill>
      </dgm:spPr>
      <dgm:t>
        <a:bodyPr/>
        <a:lstStyle/>
        <a:p>
          <a:r>
            <a:rPr lang="en-US" dirty="0" smtClean="0"/>
            <a:t>Construction</a:t>
          </a:r>
          <a:endParaRPr lang="en-US" dirty="0"/>
        </a:p>
      </dgm:t>
    </dgm:pt>
    <dgm:pt modelId="{4415E0B1-6118-4287-BC4A-C0F602812E0F}" type="parTrans" cxnId="{A9D57935-53B3-4FE4-9C1D-C3F7FE114080}">
      <dgm:prSet/>
      <dgm:spPr/>
      <dgm:t>
        <a:bodyPr/>
        <a:lstStyle/>
        <a:p>
          <a:endParaRPr lang="en-US"/>
        </a:p>
      </dgm:t>
    </dgm:pt>
    <dgm:pt modelId="{3F607325-0FCF-4B1A-915F-CABA7095502A}" type="sibTrans" cxnId="{A9D57935-53B3-4FE4-9C1D-C3F7FE114080}">
      <dgm:prSet/>
      <dgm:spPr/>
      <dgm:t>
        <a:bodyPr/>
        <a:lstStyle/>
        <a:p>
          <a:endParaRPr lang="en-US"/>
        </a:p>
      </dgm:t>
    </dgm:pt>
    <dgm:pt modelId="{471B3CA7-E11F-4232-8CF3-0B4FF87E25C8}" type="pres">
      <dgm:prSet presAssocID="{0208A4F6-00BA-4918-806C-E866218097A2}" presName="Name0" presStyleCnt="0">
        <dgm:presLayoutVars>
          <dgm:dir/>
          <dgm:animLvl val="lvl"/>
          <dgm:resizeHandles val="exact"/>
        </dgm:presLayoutVars>
      </dgm:prSet>
      <dgm:spPr/>
    </dgm:pt>
    <dgm:pt modelId="{576F072E-E85A-4F1F-B793-F15B33F82121}" type="pres">
      <dgm:prSet presAssocID="{99A6A8F0-D59C-4BDC-B5F4-B3845ED3B913}" presName="parTxOnly" presStyleLbl="node1" presStyleIdx="0" presStyleCnt="5">
        <dgm:presLayoutVars>
          <dgm:chMax val="0"/>
          <dgm:chPref val="0"/>
          <dgm:bulletEnabled val="1"/>
        </dgm:presLayoutVars>
      </dgm:prSet>
      <dgm:spPr/>
      <dgm:t>
        <a:bodyPr/>
        <a:lstStyle/>
        <a:p>
          <a:endParaRPr lang="fr-BE"/>
        </a:p>
      </dgm:t>
    </dgm:pt>
    <dgm:pt modelId="{CFF47E69-E9CE-4AF8-A060-9AC6B7CC3C25}" type="pres">
      <dgm:prSet presAssocID="{C6E61759-3073-4F5A-BDA5-7797C5D5A27B}" presName="parTxOnlySpace" presStyleCnt="0"/>
      <dgm:spPr/>
    </dgm:pt>
    <dgm:pt modelId="{F2EF5655-A74E-4800-AEB1-DFCDDB19AAFC}" type="pres">
      <dgm:prSet presAssocID="{AC52A206-E2AA-49EC-BE29-4AD1280BC7F0}" presName="parTxOnly" presStyleLbl="node1" presStyleIdx="1" presStyleCnt="5">
        <dgm:presLayoutVars>
          <dgm:chMax val="0"/>
          <dgm:chPref val="0"/>
          <dgm:bulletEnabled val="1"/>
        </dgm:presLayoutVars>
      </dgm:prSet>
      <dgm:spPr/>
      <dgm:t>
        <a:bodyPr/>
        <a:lstStyle/>
        <a:p>
          <a:endParaRPr lang="fr-BE"/>
        </a:p>
      </dgm:t>
    </dgm:pt>
    <dgm:pt modelId="{410E3EF4-E76A-40BB-B765-31E48990D2D9}" type="pres">
      <dgm:prSet presAssocID="{1EDF5077-D40D-479E-B097-50E27C14B09A}" presName="parTxOnlySpace" presStyleCnt="0"/>
      <dgm:spPr/>
    </dgm:pt>
    <dgm:pt modelId="{C108E0D3-1794-4E3A-9FD7-224AF126F85E}" type="pres">
      <dgm:prSet presAssocID="{FC9797AF-8297-4237-A42E-0C00447B12ED}" presName="parTxOnly" presStyleLbl="node1" presStyleIdx="2" presStyleCnt="5">
        <dgm:presLayoutVars>
          <dgm:chMax val="0"/>
          <dgm:chPref val="0"/>
          <dgm:bulletEnabled val="1"/>
        </dgm:presLayoutVars>
      </dgm:prSet>
      <dgm:spPr/>
      <dgm:t>
        <a:bodyPr/>
        <a:lstStyle/>
        <a:p>
          <a:endParaRPr lang="en-US"/>
        </a:p>
      </dgm:t>
    </dgm:pt>
    <dgm:pt modelId="{BC064DF0-7594-4BDA-AB5F-D1C83D98E446}" type="pres">
      <dgm:prSet presAssocID="{3F607325-0FCF-4B1A-915F-CABA7095502A}" presName="parTxOnlySpace" presStyleCnt="0"/>
      <dgm:spPr/>
    </dgm:pt>
    <dgm:pt modelId="{ABCAB1DE-D3E9-4008-98AC-21F19DF10476}" type="pres">
      <dgm:prSet presAssocID="{0A3AB186-1482-4B5E-8ACF-F319B77AC4DF}" presName="parTxOnly" presStyleLbl="node1" presStyleIdx="3" presStyleCnt="5">
        <dgm:presLayoutVars>
          <dgm:chMax val="0"/>
          <dgm:chPref val="0"/>
          <dgm:bulletEnabled val="1"/>
        </dgm:presLayoutVars>
      </dgm:prSet>
      <dgm:spPr/>
      <dgm:t>
        <a:bodyPr/>
        <a:lstStyle/>
        <a:p>
          <a:endParaRPr lang="fr-BE"/>
        </a:p>
      </dgm:t>
    </dgm:pt>
    <dgm:pt modelId="{5FDCEB69-B7CB-4C0F-87EA-63DD54E10164}" type="pres">
      <dgm:prSet presAssocID="{5798461A-AC8C-4A58-801F-568F7C67A985}" presName="parTxOnlySpace" presStyleCnt="0"/>
      <dgm:spPr/>
    </dgm:pt>
    <dgm:pt modelId="{8949B235-EE32-4CAF-A872-B300BC6871BE}" type="pres">
      <dgm:prSet presAssocID="{D49350CC-CC55-4446-86BD-CDBEFDCFF937}" presName="parTxOnly" presStyleLbl="node1" presStyleIdx="4" presStyleCnt="5">
        <dgm:presLayoutVars>
          <dgm:chMax val="0"/>
          <dgm:chPref val="0"/>
          <dgm:bulletEnabled val="1"/>
        </dgm:presLayoutVars>
      </dgm:prSet>
      <dgm:spPr/>
      <dgm:t>
        <a:bodyPr/>
        <a:lstStyle/>
        <a:p>
          <a:endParaRPr lang="fr-BE"/>
        </a:p>
      </dgm:t>
    </dgm:pt>
  </dgm:ptLst>
  <dgm:cxnLst>
    <dgm:cxn modelId="{33723464-E173-4CEE-BA5D-F06AE1BA6CC4}" srcId="{0208A4F6-00BA-4918-806C-E866218097A2}" destId="{0A3AB186-1482-4B5E-8ACF-F319B77AC4DF}" srcOrd="3" destOrd="0" parTransId="{C99ADBF8-263E-443E-B184-A2D34292658F}" sibTransId="{5798461A-AC8C-4A58-801F-568F7C67A985}"/>
    <dgm:cxn modelId="{02C5507B-5862-407B-A247-A1F72A4BE8A0}" srcId="{0208A4F6-00BA-4918-806C-E866218097A2}" destId="{D49350CC-CC55-4446-86BD-CDBEFDCFF937}" srcOrd="4" destOrd="0" parTransId="{6E7856D5-E455-447F-8045-3F2337E56236}" sibTransId="{C47DCC9E-9AC7-42C0-9F75-554F60333360}"/>
    <dgm:cxn modelId="{42AE6680-D264-4D97-98E4-5F29FF620CCE}" type="presOf" srcId="{D49350CC-CC55-4446-86BD-CDBEFDCFF937}" destId="{8949B235-EE32-4CAF-A872-B300BC6871BE}" srcOrd="0" destOrd="0" presId="urn:microsoft.com/office/officeart/2005/8/layout/chevron1"/>
    <dgm:cxn modelId="{D6735D19-088F-4D08-BA92-36539863EE9B}" srcId="{0208A4F6-00BA-4918-806C-E866218097A2}" destId="{AC52A206-E2AA-49EC-BE29-4AD1280BC7F0}" srcOrd="1" destOrd="0" parTransId="{A0FC55AB-74CC-4421-9279-AAC8D6B59429}" sibTransId="{1EDF5077-D40D-479E-B097-50E27C14B09A}"/>
    <dgm:cxn modelId="{84F51D15-1AFA-4C37-A676-272F49F75CAC}" type="presOf" srcId="{0A3AB186-1482-4B5E-8ACF-F319B77AC4DF}" destId="{ABCAB1DE-D3E9-4008-98AC-21F19DF10476}" srcOrd="0" destOrd="0" presId="urn:microsoft.com/office/officeart/2005/8/layout/chevron1"/>
    <dgm:cxn modelId="{853E72FD-DB5D-4DC3-85BE-E831BECB4FDC}" type="presOf" srcId="{FC9797AF-8297-4237-A42E-0C00447B12ED}" destId="{C108E0D3-1794-4E3A-9FD7-224AF126F85E}" srcOrd="0" destOrd="0" presId="urn:microsoft.com/office/officeart/2005/8/layout/chevron1"/>
    <dgm:cxn modelId="{FA47B480-C90C-4B0A-86E9-133889051C39}" type="presOf" srcId="{0208A4F6-00BA-4918-806C-E866218097A2}" destId="{471B3CA7-E11F-4232-8CF3-0B4FF87E25C8}" srcOrd="0" destOrd="0" presId="urn:microsoft.com/office/officeart/2005/8/layout/chevron1"/>
    <dgm:cxn modelId="{EBE8748C-3DB4-4014-B6EC-173C08F8FC54}" type="presOf" srcId="{99A6A8F0-D59C-4BDC-B5F4-B3845ED3B913}" destId="{576F072E-E85A-4F1F-B793-F15B33F82121}" srcOrd="0" destOrd="0" presId="urn:microsoft.com/office/officeart/2005/8/layout/chevron1"/>
    <dgm:cxn modelId="{098C0CD7-F2AC-492D-A85F-982E77F4F1A1}" type="presOf" srcId="{AC52A206-E2AA-49EC-BE29-4AD1280BC7F0}" destId="{F2EF5655-A74E-4800-AEB1-DFCDDB19AAFC}" srcOrd="0" destOrd="0" presId="urn:microsoft.com/office/officeart/2005/8/layout/chevron1"/>
    <dgm:cxn modelId="{F5058000-F696-4B37-907E-05922CFB11F1}" srcId="{0208A4F6-00BA-4918-806C-E866218097A2}" destId="{99A6A8F0-D59C-4BDC-B5F4-B3845ED3B913}" srcOrd="0" destOrd="0" parTransId="{F5554BB6-AAAB-4F9B-80E9-16C4D5A510A8}" sibTransId="{C6E61759-3073-4F5A-BDA5-7797C5D5A27B}"/>
    <dgm:cxn modelId="{A9D57935-53B3-4FE4-9C1D-C3F7FE114080}" srcId="{0208A4F6-00BA-4918-806C-E866218097A2}" destId="{FC9797AF-8297-4237-A42E-0C00447B12ED}" srcOrd="2" destOrd="0" parTransId="{4415E0B1-6118-4287-BC4A-C0F602812E0F}" sibTransId="{3F607325-0FCF-4B1A-915F-CABA7095502A}"/>
    <dgm:cxn modelId="{96754A15-8EB8-4951-9C88-4F3EAD5512D5}" type="presParOf" srcId="{471B3CA7-E11F-4232-8CF3-0B4FF87E25C8}" destId="{576F072E-E85A-4F1F-B793-F15B33F82121}" srcOrd="0" destOrd="0" presId="urn:microsoft.com/office/officeart/2005/8/layout/chevron1"/>
    <dgm:cxn modelId="{D5733BC5-E84A-470C-8C21-231BE1B255A9}" type="presParOf" srcId="{471B3CA7-E11F-4232-8CF3-0B4FF87E25C8}" destId="{CFF47E69-E9CE-4AF8-A060-9AC6B7CC3C25}" srcOrd="1" destOrd="0" presId="urn:microsoft.com/office/officeart/2005/8/layout/chevron1"/>
    <dgm:cxn modelId="{04A1B30E-FA41-46FB-A025-90C479C3A5C2}" type="presParOf" srcId="{471B3CA7-E11F-4232-8CF3-0B4FF87E25C8}" destId="{F2EF5655-A74E-4800-AEB1-DFCDDB19AAFC}" srcOrd="2" destOrd="0" presId="urn:microsoft.com/office/officeart/2005/8/layout/chevron1"/>
    <dgm:cxn modelId="{0FAE88B5-7F0F-42A9-B67C-99B7D53878C9}" type="presParOf" srcId="{471B3CA7-E11F-4232-8CF3-0B4FF87E25C8}" destId="{410E3EF4-E76A-40BB-B765-31E48990D2D9}" srcOrd="3" destOrd="0" presId="urn:microsoft.com/office/officeart/2005/8/layout/chevron1"/>
    <dgm:cxn modelId="{2D9E6A0A-999A-42E1-920E-608BC9153549}" type="presParOf" srcId="{471B3CA7-E11F-4232-8CF3-0B4FF87E25C8}" destId="{C108E0D3-1794-4E3A-9FD7-224AF126F85E}" srcOrd="4" destOrd="0" presId="urn:microsoft.com/office/officeart/2005/8/layout/chevron1"/>
    <dgm:cxn modelId="{73BBD50B-A5C5-491C-A592-AD060B4F8716}" type="presParOf" srcId="{471B3CA7-E11F-4232-8CF3-0B4FF87E25C8}" destId="{BC064DF0-7594-4BDA-AB5F-D1C83D98E446}" srcOrd="5" destOrd="0" presId="urn:microsoft.com/office/officeart/2005/8/layout/chevron1"/>
    <dgm:cxn modelId="{B0DB1C6A-610A-4C3A-9017-FAE3B3C323F7}" type="presParOf" srcId="{471B3CA7-E11F-4232-8CF3-0B4FF87E25C8}" destId="{ABCAB1DE-D3E9-4008-98AC-21F19DF10476}" srcOrd="6" destOrd="0" presId="urn:microsoft.com/office/officeart/2005/8/layout/chevron1"/>
    <dgm:cxn modelId="{5B7E1FE3-E251-41F5-B741-479F0CDFEF54}" type="presParOf" srcId="{471B3CA7-E11F-4232-8CF3-0B4FF87E25C8}" destId="{5FDCEB69-B7CB-4C0F-87EA-63DD54E10164}" srcOrd="7" destOrd="0" presId="urn:microsoft.com/office/officeart/2005/8/layout/chevron1"/>
    <dgm:cxn modelId="{44A56F72-9352-40C3-987D-E8F50E53693E}" type="presParOf" srcId="{471B3CA7-E11F-4232-8CF3-0B4FF87E25C8}" destId="{8949B235-EE32-4CAF-A872-B300BC6871BE}"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6F072E-E85A-4F1F-B793-F15B33F82121}">
      <dsp:nvSpPr>
        <dsp:cNvPr id="0" name=""/>
        <dsp:cNvSpPr/>
      </dsp:nvSpPr>
      <dsp:spPr>
        <a:xfrm>
          <a:off x="1953" y="1915212"/>
          <a:ext cx="1738843" cy="69553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t>Pre-project</a:t>
          </a:r>
        </a:p>
        <a:p>
          <a:pPr lvl="0" algn="ctr" defTabSz="622300">
            <a:lnSpc>
              <a:spcPct val="90000"/>
            </a:lnSpc>
            <a:spcBef>
              <a:spcPct val="0"/>
            </a:spcBef>
            <a:spcAft>
              <a:spcPct val="35000"/>
            </a:spcAft>
          </a:pPr>
          <a:r>
            <a:rPr lang="en-US" sz="1400" kern="1200" dirty="0" smtClean="0"/>
            <a:t>(Startup)</a:t>
          </a:r>
          <a:endParaRPr lang="en-US" sz="1400" kern="1200" dirty="0"/>
        </a:p>
      </dsp:txBody>
      <dsp:txXfrm>
        <a:off x="349722" y="1915212"/>
        <a:ext cx="1043306" cy="695537"/>
      </dsp:txXfrm>
    </dsp:sp>
    <dsp:sp modelId="{F2EF5655-A74E-4800-AEB1-DFCDDB19AAFC}">
      <dsp:nvSpPr>
        <dsp:cNvPr id="0" name=""/>
        <dsp:cNvSpPr/>
      </dsp:nvSpPr>
      <dsp:spPr>
        <a:xfrm>
          <a:off x="1566912" y="1915212"/>
          <a:ext cx="1738843" cy="695537"/>
        </a:xfrm>
        <a:prstGeom prst="chevron">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t>Analysis</a:t>
          </a:r>
        </a:p>
        <a:p>
          <a:pPr lvl="0" algn="ctr" defTabSz="622300">
            <a:lnSpc>
              <a:spcPct val="90000"/>
            </a:lnSpc>
            <a:spcBef>
              <a:spcPct val="0"/>
            </a:spcBef>
            <a:spcAft>
              <a:spcPct val="35000"/>
            </a:spcAft>
          </a:pPr>
          <a:r>
            <a:rPr lang="en-US" sz="1400" kern="1200" dirty="0" smtClean="0"/>
            <a:t>(Initiation)</a:t>
          </a:r>
          <a:endParaRPr lang="en-US" sz="1400" kern="1200" dirty="0"/>
        </a:p>
      </dsp:txBody>
      <dsp:txXfrm>
        <a:off x="1914681" y="1915212"/>
        <a:ext cx="1043306" cy="695537"/>
      </dsp:txXfrm>
    </dsp:sp>
    <dsp:sp modelId="{C108E0D3-1794-4E3A-9FD7-224AF126F85E}">
      <dsp:nvSpPr>
        <dsp:cNvPr id="0" name=""/>
        <dsp:cNvSpPr/>
      </dsp:nvSpPr>
      <dsp:spPr>
        <a:xfrm>
          <a:off x="3131871" y="1915212"/>
          <a:ext cx="1738843" cy="695537"/>
        </a:xfrm>
        <a:prstGeom prst="chevron">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t>Construction</a:t>
          </a:r>
        </a:p>
        <a:p>
          <a:pPr lvl="0" algn="ctr" defTabSz="622300">
            <a:lnSpc>
              <a:spcPct val="90000"/>
            </a:lnSpc>
            <a:spcBef>
              <a:spcPct val="0"/>
            </a:spcBef>
            <a:spcAft>
              <a:spcPct val="35000"/>
            </a:spcAft>
          </a:pPr>
          <a:r>
            <a:rPr lang="en-US" sz="1400" kern="1200" dirty="0" smtClean="0"/>
            <a:t>(Delivery)</a:t>
          </a:r>
          <a:endParaRPr lang="en-US" sz="1400" kern="1200" dirty="0"/>
        </a:p>
      </dsp:txBody>
      <dsp:txXfrm>
        <a:off x="3479640" y="1915212"/>
        <a:ext cx="1043306" cy="695537"/>
      </dsp:txXfrm>
    </dsp:sp>
    <dsp:sp modelId="{ABCAB1DE-D3E9-4008-98AC-21F19DF10476}">
      <dsp:nvSpPr>
        <dsp:cNvPr id="0" name=""/>
        <dsp:cNvSpPr/>
      </dsp:nvSpPr>
      <dsp:spPr>
        <a:xfrm>
          <a:off x="4696830" y="1915212"/>
          <a:ext cx="1738843" cy="695537"/>
        </a:xfrm>
        <a:prstGeom prst="chevron">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t>Launch</a:t>
          </a:r>
          <a:endParaRPr lang="en-US" sz="1400" kern="1200" dirty="0"/>
        </a:p>
      </dsp:txBody>
      <dsp:txXfrm>
        <a:off x="5044599" y="1915212"/>
        <a:ext cx="1043306" cy="695537"/>
      </dsp:txXfrm>
    </dsp:sp>
    <dsp:sp modelId="{8949B235-EE32-4CAF-A872-B300BC6871BE}">
      <dsp:nvSpPr>
        <dsp:cNvPr id="0" name=""/>
        <dsp:cNvSpPr/>
      </dsp:nvSpPr>
      <dsp:spPr>
        <a:xfrm>
          <a:off x="6261789" y="1915212"/>
          <a:ext cx="1738843" cy="695537"/>
        </a:xfrm>
        <a:prstGeom prst="chevron">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t>Closure</a:t>
          </a:r>
          <a:endParaRPr lang="en-US" sz="1400" kern="1200" dirty="0"/>
        </a:p>
      </dsp:txBody>
      <dsp:txXfrm>
        <a:off x="6609558" y="1915212"/>
        <a:ext cx="1043306" cy="6955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6F072E-E85A-4F1F-B793-F15B33F82121}">
      <dsp:nvSpPr>
        <dsp:cNvPr id="0" name=""/>
        <dsp:cNvSpPr/>
      </dsp:nvSpPr>
      <dsp:spPr>
        <a:xfrm>
          <a:off x="1953" y="1915212"/>
          <a:ext cx="1738843" cy="69553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t>Pre-project</a:t>
          </a:r>
          <a:endParaRPr lang="en-US" sz="1400" kern="1200" dirty="0"/>
        </a:p>
      </dsp:txBody>
      <dsp:txXfrm>
        <a:off x="349722" y="1915212"/>
        <a:ext cx="1043306" cy="695537"/>
      </dsp:txXfrm>
    </dsp:sp>
    <dsp:sp modelId="{F2EF5655-A74E-4800-AEB1-DFCDDB19AAFC}">
      <dsp:nvSpPr>
        <dsp:cNvPr id="0" name=""/>
        <dsp:cNvSpPr/>
      </dsp:nvSpPr>
      <dsp:spPr>
        <a:xfrm>
          <a:off x="1566912" y="1915212"/>
          <a:ext cx="1738843" cy="695537"/>
        </a:xfrm>
        <a:prstGeom prst="chevron">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t>Analysis</a:t>
          </a:r>
          <a:endParaRPr lang="en-US" sz="1400" kern="1200" dirty="0"/>
        </a:p>
      </dsp:txBody>
      <dsp:txXfrm>
        <a:off x="1914681" y="1915212"/>
        <a:ext cx="1043306" cy="695537"/>
      </dsp:txXfrm>
    </dsp:sp>
    <dsp:sp modelId="{C108E0D3-1794-4E3A-9FD7-224AF126F85E}">
      <dsp:nvSpPr>
        <dsp:cNvPr id="0" name=""/>
        <dsp:cNvSpPr/>
      </dsp:nvSpPr>
      <dsp:spPr>
        <a:xfrm>
          <a:off x="3131871" y="1915212"/>
          <a:ext cx="1738843" cy="695537"/>
        </a:xfrm>
        <a:prstGeom prst="chevron">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t>Construction</a:t>
          </a:r>
          <a:endParaRPr lang="en-US" sz="1400" kern="1200" dirty="0"/>
        </a:p>
      </dsp:txBody>
      <dsp:txXfrm>
        <a:off x="3479640" y="1915212"/>
        <a:ext cx="1043306" cy="695537"/>
      </dsp:txXfrm>
    </dsp:sp>
    <dsp:sp modelId="{ABCAB1DE-D3E9-4008-98AC-21F19DF10476}">
      <dsp:nvSpPr>
        <dsp:cNvPr id="0" name=""/>
        <dsp:cNvSpPr/>
      </dsp:nvSpPr>
      <dsp:spPr>
        <a:xfrm>
          <a:off x="4696830" y="1915212"/>
          <a:ext cx="1738843" cy="695537"/>
        </a:xfrm>
        <a:prstGeom prst="chevron">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t>Launch</a:t>
          </a:r>
          <a:endParaRPr lang="en-US" sz="1400" kern="1200" dirty="0"/>
        </a:p>
      </dsp:txBody>
      <dsp:txXfrm>
        <a:off x="5044599" y="1915212"/>
        <a:ext cx="1043306" cy="695537"/>
      </dsp:txXfrm>
    </dsp:sp>
    <dsp:sp modelId="{8949B235-EE32-4CAF-A872-B300BC6871BE}">
      <dsp:nvSpPr>
        <dsp:cNvPr id="0" name=""/>
        <dsp:cNvSpPr/>
      </dsp:nvSpPr>
      <dsp:spPr>
        <a:xfrm>
          <a:off x="6261789" y="1915212"/>
          <a:ext cx="1738843" cy="695537"/>
        </a:xfrm>
        <a:prstGeom prst="chevron">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t>Closure</a:t>
          </a:r>
          <a:endParaRPr lang="en-US" sz="1400" kern="1200" dirty="0"/>
        </a:p>
      </dsp:txBody>
      <dsp:txXfrm>
        <a:off x="6609558" y="1915212"/>
        <a:ext cx="1043306" cy="69553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F8D295CC-23FC-453C-ABCD-C3AA68CE0044}" type="datetimeFigureOut">
              <a:rPr lang="en-GB" smtClean="0"/>
              <a:t>14/12/2018</a:t>
            </a:fld>
            <a:endParaRPr lang="en-GB"/>
          </a:p>
        </p:txBody>
      </p:sp>
      <p:sp>
        <p:nvSpPr>
          <p:cNvPr id="4" name="Footer Placeholder 3"/>
          <p:cNvSpPr>
            <a:spLocks noGrp="1"/>
          </p:cNvSpPr>
          <p:nvPr>
            <p:ph type="ftr" sz="quarter" idx="2"/>
          </p:nvPr>
        </p:nvSpPr>
        <p:spPr>
          <a:xfrm>
            <a:off x="0" y="9432925"/>
            <a:ext cx="2944813"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8100" y="9432925"/>
            <a:ext cx="2944813" cy="496888"/>
          </a:xfrm>
          <a:prstGeom prst="rect">
            <a:avLst/>
          </a:prstGeom>
        </p:spPr>
        <p:txBody>
          <a:bodyPr vert="horz" lIns="91440" tIns="45720" rIns="91440" bIns="45720" rtlCol="0" anchor="b"/>
          <a:lstStyle>
            <a:lvl1pPr algn="r">
              <a:defRPr sz="1200"/>
            </a:lvl1pPr>
          </a:lstStyle>
          <a:p>
            <a:fld id="{8B1B787C-92AC-47F9-84DE-9C24EF254181}" type="slidenum">
              <a:rPr lang="en-GB" smtClean="0"/>
              <a:t>‹#›</a:t>
            </a:fld>
            <a:endParaRPr lang="en-GB"/>
          </a:p>
        </p:txBody>
      </p:sp>
    </p:spTree>
    <p:extLst>
      <p:ext uri="{BB962C8B-B14F-4D97-AF65-F5344CB8AC3E}">
        <p14:creationId xmlns:p14="http://schemas.microsoft.com/office/powerpoint/2010/main" val="880677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024" cy="49585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7890" y="1"/>
            <a:ext cx="2945024" cy="495850"/>
          </a:xfrm>
          <a:prstGeom prst="rect">
            <a:avLst/>
          </a:prstGeom>
        </p:spPr>
        <p:txBody>
          <a:bodyPr vert="horz" lIns="91440" tIns="45720" rIns="91440" bIns="45720" rtlCol="0"/>
          <a:lstStyle>
            <a:lvl1pPr algn="r">
              <a:defRPr sz="1200"/>
            </a:lvl1pPr>
          </a:lstStyle>
          <a:p>
            <a:fld id="{6E768444-A805-412E-808E-7DCC8C0F818D}" type="datetimeFigureOut">
              <a:rPr lang="en-GB" smtClean="0"/>
              <a:pPr/>
              <a:t>14/12/2018</a:t>
            </a:fld>
            <a:endParaRPr lang="en-GB"/>
          </a:p>
        </p:txBody>
      </p:sp>
      <p:sp>
        <p:nvSpPr>
          <p:cNvPr id="4" name="Slide Image Placeholder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133" y="4716976"/>
            <a:ext cx="5436235" cy="44690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2351"/>
            <a:ext cx="2945024" cy="497449"/>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7890" y="9432351"/>
            <a:ext cx="2945024" cy="497449"/>
          </a:xfrm>
          <a:prstGeom prst="rect">
            <a:avLst/>
          </a:prstGeom>
        </p:spPr>
        <p:txBody>
          <a:bodyPr vert="horz" lIns="91440" tIns="45720" rIns="91440" bIns="45720" rtlCol="0" anchor="b"/>
          <a:lstStyle>
            <a:lvl1pPr algn="r">
              <a:defRPr sz="1200"/>
            </a:lvl1pPr>
          </a:lstStyle>
          <a:p>
            <a:fld id="{E8915C5B-EE1D-48AB-9DCC-F475F8B3516A}" type="slidenum">
              <a:rPr lang="en-GB" smtClean="0"/>
              <a:pPr/>
              <a:t>‹#›</a:t>
            </a:fld>
            <a:endParaRPr lang="en-GB"/>
          </a:p>
        </p:txBody>
      </p:sp>
    </p:spTree>
    <p:extLst>
      <p:ext uri="{BB962C8B-B14F-4D97-AF65-F5344CB8AC3E}">
        <p14:creationId xmlns:p14="http://schemas.microsoft.com/office/powerpoint/2010/main" val="1844058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E8915C5B-EE1D-48AB-9DCC-F475F8B3516A}" type="slidenum">
              <a:rPr lang="en-GB" smtClean="0"/>
              <a:pPr/>
              <a:t>2</a:t>
            </a:fld>
            <a:endParaRPr lang="en-GB"/>
          </a:p>
        </p:txBody>
      </p:sp>
    </p:spTree>
    <p:extLst>
      <p:ext uri="{BB962C8B-B14F-4D97-AF65-F5344CB8AC3E}">
        <p14:creationId xmlns:p14="http://schemas.microsoft.com/office/powerpoint/2010/main" val="3549718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smtClean="0"/>
              <a:t>c’est</a:t>
            </a:r>
            <a:r>
              <a:rPr lang="en-US" baseline="0" dirty="0" smtClean="0"/>
              <a:t> </a:t>
            </a:r>
            <a:r>
              <a:rPr lang="en-US" baseline="0" dirty="0" smtClean="0"/>
              <a:t>important de </a:t>
            </a:r>
            <a:r>
              <a:rPr lang="en-US" baseline="0" dirty="0" err="1" smtClean="0"/>
              <a:t>s’adresser</a:t>
            </a:r>
            <a:r>
              <a:rPr lang="en-US" baseline="0" dirty="0" smtClean="0"/>
              <a:t> aux </a:t>
            </a:r>
            <a:r>
              <a:rPr lang="en-US" baseline="0" dirty="0" err="1" smtClean="0"/>
              <a:t>bons</a:t>
            </a:r>
            <a:r>
              <a:rPr lang="en-US" baseline="0" dirty="0" smtClean="0"/>
              <a:t> </a:t>
            </a:r>
            <a:r>
              <a:rPr lang="en-US" baseline="0" dirty="0" err="1" smtClean="0"/>
              <a:t>interlocuteurs</a:t>
            </a:r>
            <a:r>
              <a:rPr lang="en-US" baseline="0" dirty="0" smtClean="0"/>
              <a:t>, qui </a:t>
            </a:r>
            <a:r>
              <a:rPr lang="en-US" baseline="0" dirty="0" err="1" smtClean="0"/>
              <a:t>expliquent</a:t>
            </a:r>
            <a:r>
              <a:rPr lang="en-US" baseline="0" dirty="0" smtClean="0"/>
              <a:t> </a:t>
            </a:r>
            <a:r>
              <a:rPr lang="en-US" baseline="0" dirty="0" err="1" smtClean="0"/>
              <a:t>ce</a:t>
            </a:r>
            <a:r>
              <a:rPr lang="en-US" baseline="0" dirty="0" smtClean="0"/>
              <a:t> </a:t>
            </a:r>
            <a:r>
              <a:rPr lang="en-US" baseline="0" dirty="0" err="1" smtClean="0"/>
              <a:t>qu’ils</a:t>
            </a:r>
            <a:r>
              <a:rPr lang="en-US" baseline="0" dirty="0" smtClean="0"/>
              <a:t> font </a:t>
            </a:r>
            <a:r>
              <a:rPr lang="en-US" baseline="0" dirty="0" err="1" smtClean="0"/>
              <a:t>réellement</a:t>
            </a:r>
            <a:r>
              <a:rPr lang="en-US" baseline="0" dirty="0" smtClean="0"/>
              <a:t> et les </a:t>
            </a:r>
            <a:r>
              <a:rPr lang="en-US" baseline="0" dirty="0" err="1" smtClean="0"/>
              <a:t>problèmes</a:t>
            </a:r>
            <a:r>
              <a:rPr lang="en-US" baseline="0" dirty="0" smtClean="0"/>
              <a:t> </a:t>
            </a:r>
            <a:r>
              <a:rPr lang="en-US" baseline="0" dirty="0" err="1" smtClean="0"/>
              <a:t>qu’ils</a:t>
            </a:r>
            <a:r>
              <a:rPr lang="en-US" baseline="0" dirty="0" smtClean="0"/>
              <a:t> </a:t>
            </a:r>
            <a:r>
              <a:rPr lang="en-US" baseline="0" dirty="0" err="1" smtClean="0"/>
              <a:t>rencontrent</a:t>
            </a:r>
            <a:r>
              <a:rPr lang="en-US" baseline="0" dirty="0" smtClean="0"/>
              <a:t> pour </a:t>
            </a:r>
            <a:r>
              <a:rPr lang="en-US" baseline="0" dirty="0" err="1" smtClean="0"/>
              <a:t>comprendre</a:t>
            </a:r>
            <a:r>
              <a:rPr lang="en-US" baseline="0" dirty="0" smtClean="0"/>
              <a:t> la </a:t>
            </a:r>
            <a:r>
              <a:rPr lang="en-US" baseline="0" dirty="0" err="1" smtClean="0"/>
              <a:t>réalité</a:t>
            </a:r>
            <a:r>
              <a:rPr lang="en-US" baseline="0" dirty="0" smtClean="0"/>
              <a:t> du terrain et </a:t>
            </a:r>
            <a:r>
              <a:rPr lang="en-US" baseline="0" dirty="0" err="1" smtClean="0"/>
              <a:t>l’objectif</a:t>
            </a:r>
            <a:r>
              <a:rPr lang="en-US" baseline="0" dirty="0" smtClean="0"/>
              <a:t> recherché; </a:t>
            </a:r>
            <a:r>
              <a:rPr lang="en-US" baseline="0" dirty="0" err="1" smtClean="0"/>
              <a:t>il</a:t>
            </a:r>
            <a:r>
              <a:rPr lang="en-US" baseline="0" dirty="0" smtClean="0"/>
              <a:t> </a:t>
            </a:r>
            <a:r>
              <a:rPr lang="en-US" baseline="0" dirty="0" err="1" smtClean="0"/>
              <a:t>faut</a:t>
            </a:r>
            <a:r>
              <a:rPr lang="en-US" baseline="0" dirty="0" smtClean="0"/>
              <a:t> </a:t>
            </a:r>
            <a:r>
              <a:rPr lang="en-US" baseline="0" dirty="0" err="1" smtClean="0"/>
              <a:t>donc</a:t>
            </a:r>
            <a:r>
              <a:rPr lang="en-US" baseline="0" dirty="0" smtClean="0"/>
              <a:t> que </a:t>
            </a:r>
            <a:r>
              <a:rPr lang="en-US" baseline="0" dirty="0" err="1" smtClean="0"/>
              <a:t>l’interlocuteur</a:t>
            </a:r>
            <a:r>
              <a:rPr lang="en-US" baseline="0" dirty="0" smtClean="0"/>
              <a:t> </a:t>
            </a:r>
            <a:r>
              <a:rPr lang="en-US" baseline="0" dirty="0" err="1" smtClean="0"/>
              <a:t>soit</a:t>
            </a:r>
            <a:r>
              <a:rPr lang="en-US" baseline="0" dirty="0" smtClean="0"/>
              <a:t> </a:t>
            </a:r>
            <a:r>
              <a:rPr lang="en-US" baseline="0" dirty="0" err="1" smtClean="0"/>
              <a:t>quelqu’un</a:t>
            </a:r>
            <a:r>
              <a:rPr lang="en-US" baseline="0" dirty="0" smtClean="0"/>
              <a:t> du business qui </a:t>
            </a:r>
            <a:r>
              <a:rPr lang="en-US" baseline="0" dirty="0" err="1" smtClean="0"/>
              <a:t>représente</a:t>
            </a:r>
            <a:r>
              <a:rPr lang="en-US" baseline="0" dirty="0" smtClean="0"/>
              <a:t> la vision de </a:t>
            </a:r>
            <a:r>
              <a:rPr lang="en-US" baseline="0" dirty="0" err="1" smtClean="0"/>
              <a:t>ses</a:t>
            </a:r>
            <a:r>
              <a:rPr lang="en-US" baseline="0" dirty="0" smtClean="0"/>
              <a:t> </a:t>
            </a:r>
            <a:r>
              <a:rPr lang="en-US" baseline="0" dirty="0" err="1" smtClean="0"/>
              <a:t>collègues</a:t>
            </a:r>
            <a:r>
              <a:rPr lang="en-US" baseline="0" dirty="0" smtClean="0"/>
              <a:t> et pas </a:t>
            </a:r>
            <a:r>
              <a:rPr lang="en-US" baseline="0" dirty="0" err="1" smtClean="0"/>
              <a:t>uniquement</a:t>
            </a:r>
            <a:r>
              <a:rPr lang="en-US" baseline="0" dirty="0" smtClean="0"/>
              <a:t> son point de </a:t>
            </a:r>
            <a:r>
              <a:rPr lang="en-US" baseline="0" dirty="0" err="1" smtClean="0"/>
              <a:t>vue</a:t>
            </a:r>
            <a:r>
              <a:rPr lang="en-US" baseline="0" dirty="0" smtClean="0"/>
              <a:t> personnel.</a:t>
            </a:r>
            <a:endParaRPr lang="en-US" dirty="0"/>
          </a:p>
        </p:txBody>
      </p:sp>
      <p:sp>
        <p:nvSpPr>
          <p:cNvPr id="4" name="Slide Number Placeholder 3"/>
          <p:cNvSpPr>
            <a:spLocks noGrp="1"/>
          </p:cNvSpPr>
          <p:nvPr>
            <p:ph type="sldNum" sz="quarter" idx="10"/>
          </p:nvPr>
        </p:nvSpPr>
        <p:spPr/>
        <p:txBody>
          <a:bodyPr/>
          <a:lstStyle/>
          <a:p>
            <a:fld id="{E8915C5B-EE1D-48AB-9DCC-F475F8B3516A}" type="slidenum">
              <a:rPr lang="en-GB" smtClean="0"/>
              <a:pPr/>
              <a:t>11</a:t>
            </a:fld>
            <a:endParaRPr lang="en-GB"/>
          </a:p>
        </p:txBody>
      </p:sp>
    </p:spTree>
    <p:extLst>
      <p:ext uri="{BB962C8B-B14F-4D97-AF65-F5344CB8AC3E}">
        <p14:creationId xmlns:p14="http://schemas.microsoft.com/office/powerpoint/2010/main" val="268737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L’une </a:t>
            </a:r>
            <a:r>
              <a:rPr lang="fr-BE" dirty="0" smtClean="0"/>
              <a:t>des difficultés lors de la collecte des </a:t>
            </a:r>
            <a:r>
              <a:rPr lang="fr-BE" dirty="0" err="1" smtClean="0"/>
              <a:t>requirements</a:t>
            </a:r>
            <a:r>
              <a:rPr lang="fr-BE" dirty="0" smtClean="0"/>
              <a:t> est que les utilisateurs ne disent pas quel est leur</a:t>
            </a:r>
            <a:r>
              <a:rPr lang="fr-BE" baseline="0" dirty="0" smtClean="0"/>
              <a:t> besoin mais quelle est la solution qu’ils veulent pour résoudre un problème tacite. </a:t>
            </a:r>
          </a:p>
          <a:p>
            <a:r>
              <a:rPr lang="fr-BE" baseline="0" dirty="0" smtClean="0"/>
              <a:t>Par exemple, on parle depuis toute à l’heure d’enfoncer un clou dans un mur mais est-ce que l’objectif c’est d’accrocher un tableau ou de faire « ça », parce que si vous voulez faire ça à la main vous allez vous fatiguer pour rien, il faudrait sans doute mieux investir dans un pistolet à clous; de la même manière que si vous avez des documents que vous souhaitez stocker, un </a:t>
            </a:r>
            <a:r>
              <a:rPr lang="fr-BE" baseline="0" dirty="0" err="1" smtClean="0"/>
              <a:t>fileshare</a:t>
            </a:r>
            <a:r>
              <a:rPr lang="fr-BE" baseline="0" dirty="0" smtClean="0"/>
              <a:t> peut être suffisant, SharePoint apporte une valeur ajoutée si vous avez besoin de travailler de manière collaborative. Il faut donc réfléchir en terme de quels sont les problèmes que l’on souhaite résoudre, quels sont les processus qu’on souhaite optimiser, etc. ; ceci permet d’une part de mettre au point la solution qui répond au mieux aux besoins réels mais aussi de mesurer en fin de projet si les objectifs ont été atteints; </a:t>
            </a:r>
            <a:endParaRPr lang="fr-BE" dirty="0"/>
          </a:p>
        </p:txBody>
      </p:sp>
      <p:sp>
        <p:nvSpPr>
          <p:cNvPr id="4" name="Slide Number Placeholder 3"/>
          <p:cNvSpPr>
            <a:spLocks noGrp="1"/>
          </p:cNvSpPr>
          <p:nvPr>
            <p:ph type="sldNum" sz="quarter" idx="10"/>
          </p:nvPr>
        </p:nvSpPr>
        <p:spPr/>
        <p:txBody>
          <a:bodyPr/>
          <a:lstStyle/>
          <a:p>
            <a:fld id="{E8915C5B-EE1D-48AB-9DCC-F475F8B3516A}" type="slidenum">
              <a:rPr lang="en-GB" smtClean="0"/>
              <a:pPr/>
              <a:t>12</a:t>
            </a:fld>
            <a:endParaRPr lang="en-GB"/>
          </a:p>
        </p:txBody>
      </p:sp>
    </p:spTree>
    <p:extLst>
      <p:ext uri="{BB962C8B-B14F-4D97-AF65-F5344CB8AC3E}">
        <p14:creationId xmlns:p14="http://schemas.microsoft.com/office/powerpoint/2010/main" val="3438669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E8915C5B-EE1D-48AB-9DCC-F475F8B3516A}" type="slidenum">
              <a:rPr lang="en-GB" smtClean="0"/>
              <a:pPr/>
              <a:t>13</a:t>
            </a:fld>
            <a:endParaRPr lang="en-GB"/>
          </a:p>
        </p:txBody>
      </p:sp>
    </p:spTree>
    <p:extLst>
      <p:ext uri="{BB962C8B-B14F-4D97-AF65-F5344CB8AC3E}">
        <p14:creationId xmlns:p14="http://schemas.microsoft.com/office/powerpoint/2010/main" val="721136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baseline="0" dirty="0" smtClean="0"/>
              <a:t>Ne pas </a:t>
            </a:r>
            <a:r>
              <a:rPr lang="fr-BE" baseline="0" dirty="0" smtClean="0"/>
              <a:t>partir du principe qu’on peut prendre l’application en main sans autre explication et encadrement; penser l’accompagnement dans la durée : les utilisateurs sont consultés au début du projet pour collecter les </a:t>
            </a:r>
            <a:r>
              <a:rPr lang="fr-BE" baseline="0" dirty="0" err="1" smtClean="0"/>
              <a:t>requirements</a:t>
            </a:r>
            <a:r>
              <a:rPr lang="fr-BE" baseline="0" dirty="0" smtClean="0"/>
              <a:t>, mais aussi pendant le projet pour voir les avancées, être tenu au courant des décisions prises et pouvoir ainsi si nécessaire faire part de leurs remarques si jamais le projet part dans la mauvaise direction, un peu avant la mise en production pouvoir tester l’application et s’approprier les nouvelles procédures, juste après la mise en production bénéficier d’un accompagnement intensif pour tous les petits problèmes et maladies de jeunesse, par la suite les collaborateurs doivent avoir des personnes de référence auxquelles ils peuvent poser leurs questions et qui peuvent former les nouveaux collaborateurs; expliquer la philosophie de l’outil; coacher sur le processus et pas juste quelque chose de technique « comment uploader un document », ne pas expliquer toutes les fonctionnalités si elles ne sont pas toutes utilisées</a:t>
            </a:r>
            <a:endParaRPr lang="fr-BE" dirty="0"/>
          </a:p>
        </p:txBody>
      </p:sp>
      <p:sp>
        <p:nvSpPr>
          <p:cNvPr id="4" name="Slide Number Placeholder 3"/>
          <p:cNvSpPr>
            <a:spLocks noGrp="1"/>
          </p:cNvSpPr>
          <p:nvPr>
            <p:ph type="sldNum" sz="quarter" idx="10"/>
          </p:nvPr>
        </p:nvSpPr>
        <p:spPr/>
        <p:txBody>
          <a:bodyPr/>
          <a:lstStyle/>
          <a:p>
            <a:fld id="{E8915C5B-EE1D-48AB-9DCC-F475F8B3516A}" type="slidenum">
              <a:rPr lang="en-GB" smtClean="0"/>
              <a:pPr/>
              <a:t>14</a:t>
            </a:fld>
            <a:endParaRPr lang="en-GB"/>
          </a:p>
        </p:txBody>
      </p:sp>
    </p:spTree>
    <p:extLst>
      <p:ext uri="{BB962C8B-B14F-4D97-AF65-F5344CB8AC3E}">
        <p14:creationId xmlns:p14="http://schemas.microsoft.com/office/powerpoint/2010/main" val="596710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E8915C5B-EE1D-48AB-9DCC-F475F8B3516A}" type="slidenum">
              <a:rPr lang="en-GB" smtClean="0"/>
              <a:pPr/>
              <a:t>15</a:t>
            </a:fld>
            <a:endParaRPr lang="en-GB"/>
          </a:p>
        </p:txBody>
      </p:sp>
    </p:spTree>
    <p:extLst>
      <p:ext uri="{BB962C8B-B14F-4D97-AF65-F5344CB8AC3E}">
        <p14:creationId xmlns:p14="http://schemas.microsoft.com/office/powerpoint/2010/main" val="3398019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E8915C5B-EE1D-48AB-9DCC-F475F8B3516A}" type="slidenum">
              <a:rPr lang="en-GB" smtClean="0"/>
              <a:pPr/>
              <a:t>16</a:t>
            </a:fld>
            <a:endParaRPr lang="en-GB"/>
          </a:p>
        </p:txBody>
      </p:sp>
    </p:spTree>
    <p:extLst>
      <p:ext uri="{BB962C8B-B14F-4D97-AF65-F5344CB8AC3E}">
        <p14:creationId xmlns:p14="http://schemas.microsoft.com/office/powerpoint/2010/main" val="3011608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E8915C5B-EE1D-48AB-9DCC-F475F8B3516A}" type="slidenum">
              <a:rPr lang="en-GB" smtClean="0"/>
              <a:pPr/>
              <a:t>17</a:t>
            </a:fld>
            <a:endParaRPr lang="en-GB"/>
          </a:p>
        </p:txBody>
      </p:sp>
    </p:spTree>
    <p:extLst>
      <p:ext uri="{BB962C8B-B14F-4D97-AF65-F5344CB8AC3E}">
        <p14:creationId xmlns:p14="http://schemas.microsoft.com/office/powerpoint/2010/main" val="29166262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E8915C5B-EE1D-48AB-9DCC-F475F8B3516A}" type="slidenum">
              <a:rPr lang="en-GB" smtClean="0"/>
              <a:pPr/>
              <a:t>20</a:t>
            </a:fld>
            <a:endParaRPr lang="en-GB"/>
          </a:p>
        </p:txBody>
      </p:sp>
    </p:spTree>
    <p:extLst>
      <p:ext uri="{BB962C8B-B14F-4D97-AF65-F5344CB8AC3E}">
        <p14:creationId xmlns:p14="http://schemas.microsoft.com/office/powerpoint/2010/main" val="1327737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E8915C5B-EE1D-48AB-9DCC-F475F8B3516A}" type="slidenum">
              <a:rPr lang="en-GB" smtClean="0"/>
              <a:pPr/>
              <a:t>22</a:t>
            </a:fld>
            <a:endParaRPr lang="en-GB"/>
          </a:p>
        </p:txBody>
      </p:sp>
    </p:spTree>
    <p:extLst>
      <p:ext uri="{BB962C8B-B14F-4D97-AF65-F5344CB8AC3E}">
        <p14:creationId xmlns:p14="http://schemas.microsoft.com/office/powerpoint/2010/main" val="342413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Brainstorming</a:t>
            </a:r>
            <a:endParaRPr lang="fr-BE" dirty="0" smtClean="0"/>
          </a:p>
          <a:p>
            <a:r>
              <a:rPr lang="fr-BE" dirty="0" smtClean="0"/>
              <a:t>Workshops</a:t>
            </a:r>
          </a:p>
          <a:p>
            <a:r>
              <a:rPr lang="fr-BE" dirty="0" smtClean="0"/>
              <a:t>Interviews</a:t>
            </a:r>
          </a:p>
          <a:p>
            <a:r>
              <a:rPr lang="fr-BE" dirty="0" smtClean="0"/>
              <a:t>Enquêtes sur le </a:t>
            </a:r>
            <a:r>
              <a:rPr lang="fr-BE" dirty="0" smtClean="0"/>
              <a:t>terrain, les enquêtes sont importantes</a:t>
            </a:r>
            <a:r>
              <a:rPr lang="fr-BE" baseline="0" dirty="0" smtClean="0"/>
              <a:t> pour voir comment travaillent réellement les collaborateurs sur le terrain car ils peuvent omettre d’expliquer certains aspects de leur travail durant l’interview</a:t>
            </a:r>
            <a:r>
              <a:rPr lang="fr-BE" dirty="0" smtClean="0"/>
              <a:t> </a:t>
            </a:r>
            <a:endParaRPr lang="fr-BE" dirty="0" smtClean="0"/>
          </a:p>
          <a:p>
            <a:r>
              <a:rPr lang="fr-BE" dirty="0" smtClean="0"/>
              <a:t>Analyse des applications &amp; processus existants</a:t>
            </a:r>
          </a:p>
          <a:p>
            <a:endParaRPr lang="fr-BE" dirty="0"/>
          </a:p>
        </p:txBody>
      </p:sp>
      <p:sp>
        <p:nvSpPr>
          <p:cNvPr id="4" name="Slide Number Placeholder 3"/>
          <p:cNvSpPr>
            <a:spLocks noGrp="1"/>
          </p:cNvSpPr>
          <p:nvPr>
            <p:ph type="sldNum" sz="quarter" idx="10"/>
          </p:nvPr>
        </p:nvSpPr>
        <p:spPr/>
        <p:txBody>
          <a:bodyPr/>
          <a:lstStyle/>
          <a:p>
            <a:fld id="{E8915C5B-EE1D-48AB-9DCC-F475F8B3516A}" type="slidenum">
              <a:rPr lang="en-GB" smtClean="0"/>
              <a:pPr/>
              <a:t>23</a:t>
            </a:fld>
            <a:endParaRPr lang="en-GB"/>
          </a:p>
        </p:txBody>
      </p:sp>
    </p:spTree>
    <p:extLst>
      <p:ext uri="{BB962C8B-B14F-4D97-AF65-F5344CB8AC3E}">
        <p14:creationId xmlns:p14="http://schemas.microsoft.com/office/powerpoint/2010/main" val="381979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E8915C5B-EE1D-48AB-9DCC-F475F8B3516A}" type="slidenum">
              <a:rPr lang="en-GB" smtClean="0"/>
              <a:pPr/>
              <a:t>3</a:t>
            </a:fld>
            <a:endParaRPr lang="en-GB"/>
          </a:p>
        </p:txBody>
      </p:sp>
    </p:spTree>
    <p:extLst>
      <p:ext uri="{BB962C8B-B14F-4D97-AF65-F5344CB8AC3E}">
        <p14:creationId xmlns:p14="http://schemas.microsoft.com/office/powerpoint/2010/main" val="2619365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C’est important que chacun</a:t>
            </a:r>
            <a:r>
              <a:rPr lang="fr-BE" baseline="0" dirty="0" smtClean="0"/>
              <a:t> pondère en fonction de son domaine de compétence : l’équipe IT est apte à déterminer la faisabilité technique d’un </a:t>
            </a:r>
            <a:r>
              <a:rPr lang="fr-BE" baseline="0" dirty="0" err="1" smtClean="0"/>
              <a:t>requirement</a:t>
            </a:r>
            <a:r>
              <a:rPr lang="fr-BE" baseline="0" dirty="0" smtClean="0"/>
              <a:t>, tandis que l’équipe business est apte à déterminer l’impact que cela aura sur l’utilisateur; on peut aussi librement adapter le schéma et utilise d’autres critères supplémentaires de choix comme le coût par exemple</a:t>
            </a:r>
            <a:endParaRPr lang="fr-BE" dirty="0"/>
          </a:p>
        </p:txBody>
      </p:sp>
      <p:sp>
        <p:nvSpPr>
          <p:cNvPr id="4" name="Slide Number Placeholder 3"/>
          <p:cNvSpPr>
            <a:spLocks noGrp="1"/>
          </p:cNvSpPr>
          <p:nvPr>
            <p:ph type="sldNum" sz="quarter" idx="10"/>
          </p:nvPr>
        </p:nvSpPr>
        <p:spPr/>
        <p:txBody>
          <a:bodyPr/>
          <a:lstStyle/>
          <a:p>
            <a:fld id="{E8915C5B-EE1D-48AB-9DCC-F475F8B3516A}" type="slidenum">
              <a:rPr lang="en-GB" smtClean="0"/>
              <a:pPr/>
              <a:t>24</a:t>
            </a:fld>
            <a:endParaRPr lang="en-GB"/>
          </a:p>
        </p:txBody>
      </p:sp>
    </p:spTree>
    <p:extLst>
      <p:ext uri="{BB962C8B-B14F-4D97-AF65-F5344CB8AC3E}">
        <p14:creationId xmlns:p14="http://schemas.microsoft.com/office/powerpoint/2010/main" val="14546000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Sur base de la </a:t>
            </a:r>
            <a:r>
              <a:rPr lang="en-US" dirty="0" err="1" smtClean="0"/>
              <a:t>priorisation</a:t>
            </a:r>
            <a:r>
              <a:rPr lang="en-US" dirty="0" smtClean="0"/>
              <a:t> des </a:t>
            </a:r>
            <a:r>
              <a:rPr lang="en-US" dirty="0" err="1" smtClean="0"/>
              <a:t>besoins</a:t>
            </a:r>
            <a:r>
              <a:rPr lang="en-US" dirty="0" smtClean="0"/>
              <a:t> </a:t>
            </a:r>
            <a:r>
              <a:rPr lang="en-US" dirty="0" err="1" smtClean="0"/>
              <a:t>effectuées</a:t>
            </a:r>
            <a:r>
              <a:rPr lang="en-US" dirty="0" smtClean="0"/>
              <a:t> au point</a:t>
            </a:r>
            <a:r>
              <a:rPr lang="en-US" baseline="0" dirty="0" smtClean="0"/>
              <a:t> </a:t>
            </a:r>
            <a:r>
              <a:rPr lang="en-US" baseline="0" dirty="0" err="1" smtClean="0"/>
              <a:t>précédent</a:t>
            </a:r>
            <a:r>
              <a:rPr lang="en-US" baseline="0" dirty="0" smtClean="0"/>
              <a:t> on </a:t>
            </a:r>
            <a:r>
              <a:rPr lang="en-US" baseline="0" dirty="0" err="1" smtClean="0"/>
              <a:t>va</a:t>
            </a:r>
            <a:r>
              <a:rPr lang="en-US" baseline="0" dirty="0" smtClean="0"/>
              <a:t> </a:t>
            </a:r>
            <a:r>
              <a:rPr lang="en-US" baseline="0" dirty="0" err="1" smtClean="0"/>
              <a:t>pouvoir</a:t>
            </a:r>
            <a:r>
              <a:rPr lang="en-US" baseline="0" dirty="0" smtClean="0"/>
              <a:t> </a:t>
            </a:r>
            <a:r>
              <a:rPr lang="en-US" baseline="0" dirty="0" err="1" smtClean="0"/>
              <a:t>déterminer</a:t>
            </a:r>
            <a:r>
              <a:rPr lang="en-US" baseline="0" dirty="0" smtClean="0"/>
              <a:t> la </a:t>
            </a:r>
            <a:r>
              <a:rPr lang="en-US" baseline="0" dirty="0" err="1" smtClean="0"/>
              <a:t>frontière</a:t>
            </a:r>
            <a:r>
              <a:rPr lang="en-US" baseline="0" dirty="0" smtClean="0"/>
              <a:t> du scope du </a:t>
            </a:r>
            <a:r>
              <a:rPr lang="en-US" baseline="0" dirty="0" err="1" smtClean="0"/>
              <a:t>projet</a:t>
            </a:r>
            <a:endParaRPr lang="en-US" dirty="0"/>
          </a:p>
        </p:txBody>
      </p:sp>
      <p:sp>
        <p:nvSpPr>
          <p:cNvPr id="4" name="Slide Number Placeholder 3"/>
          <p:cNvSpPr>
            <a:spLocks noGrp="1"/>
          </p:cNvSpPr>
          <p:nvPr>
            <p:ph type="sldNum" sz="quarter" idx="10"/>
          </p:nvPr>
        </p:nvSpPr>
        <p:spPr/>
        <p:txBody>
          <a:bodyPr/>
          <a:lstStyle/>
          <a:p>
            <a:fld id="{E8915C5B-EE1D-48AB-9DCC-F475F8B3516A}" type="slidenum">
              <a:rPr lang="en-GB" smtClean="0"/>
              <a:pPr/>
              <a:t>25</a:t>
            </a:fld>
            <a:endParaRPr lang="en-GB"/>
          </a:p>
        </p:txBody>
      </p:sp>
    </p:spTree>
    <p:extLst>
      <p:ext uri="{BB962C8B-B14F-4D97-AF65-F5344CB8AC3E}">
        <p14:creationId xmlns:p14="http://schemas.microsoft.com/office/powerpoint/2010/main" val="24214139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E8915C5B-EE1D-48AB-9DCC-F475F8B3516A}" type="slidenum">
              <a:rPr lang="en-GB" smtClean="0"/>
              <a:pPr/>
              <a:t>26</a:t>
            </a:fld>
            <a:endParaRPr lang="en-GB"/>
          </a:p>
        </p:txBody>
      </p:sp>
    </p:spTree>
    <p:extLst>
      <p:ext uri="{BB962C8B-B14F-4D97-AF65-F5344CB8AC3E}">
        <p14:creationId xmlns:p14="http://schemas.microsoft.com/office/powerpoint/2010/main" val="38199241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E8915C5B-EE1D-48AB-9DCC-F475F8B3516A}" type="slidenum">
              <a:rPr lang="en-GB" smtClean="0"/>
              <a:pPr/>
              <a:t>27</a:t>
            </a:fld>
            <a:endParaRPr lang="en-GB"/>
          </a:p>
        </p:txBody>
      </p:sp>
    </p:spTree>
    <p:extLst>
      <p:ext uri="{BB962C8B-B14F-4D97-AF65-F5344CB8AC3E}">
        <p14:creationId xmlns:p14="http://schemas.microsoft.com/office/powerpoint/2010/main" val="19524410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E8915C5B-EE1D-48AB-9DCC-F475F8B3516A}" type="slidenum">
              <a:rPr lang="en-GB" smtClean="0"/>
              <a:pPr/>
              <a:t>32</a:t>
            </a:fld>
            <a:endParaRPr lang="en-GB"/>
          </a:p>
        </p:txBody>
      </p:sp>
    </p:spTree>
    <p:extLst>
      <p:ext uri="{BB962C8B-B14F-4D97-AF65-F5344CB8AC3E}">
        <p14:creationId xmlns:p14="http://schemas.microsoft.com/office/powerpoint/2010/main" val="2409460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sym typeface="Wingdings" panose="05000000000000000000" pitchFamily="2" charset="2"/>
              </a:rPr>
              <a:t>Exemple </a:t>
            </a:r>
            <a:r>
              <a:rPr lang="fr-BE" dirty="0" smtClean="0">
                <a:sym typeface="Wingdings" panose="05000000000000000000" pitchFamily="2" charset="2"/>
              </a:rPr>
              <a:t>du changement</a:t>
            </a:r>
            <a:r>
              <a:rPr lang="fr-BE" baseline="0" dirty="0" smtClean="0">
                <a:sym typeface="Wingdings" panose="05000000000000000000" pitchFamily="2" charset="2"/>
              </a:rPr>
              <a:t> des horaires de </a:t>
            </a:r>
            <a:r>
              <a:rPr lang="fr-BE" baseline="0" dirty="0" smtClean="0">
                <a:sym typeface="Wingdings" panose="05000000000000000000" pitchFamily="2" charset="2"/>
              </a:rPr>
              <a:t>l’école</a:t>
            </a:r>
            <a:endParaRPr lang="fr-BE" dirty="0"/>
          </a:p>
        </p:txBody>
      </p:sp>
      <p:sp>
        <p:nvSpPr>
          <p:cNvPr id="4" name="Slide Number Placeholder 3"/>
          <p:cNvSpPr>
            <a:spLocks noGrp="1"/>
          </p:cNvSpPr>
          <p:nvPr>
            <p:ph type="sldNum" sz="quarter" idx="10"/>
          </p:nvPr>
        </p:nvSpPr>
        <p:spPr/>
        <p:txBody>
          <a:bodyPr/>
          <a:lstStyle/>
          <a:p>
            <a:fld id="{E8915C5B-EE1D-48AB-9DCC-F475F8B3516A}" type="slidenum">
              <a:rPr lang="en-GB" smtClean="0"/>
              <a:pPr/>
              <a:t>4</a:t>
            </a:fld>
            <a:endParaRPr lang="en-GB"/>
          </a:p>
        </p:txBody>
      </p:sp>
    </p:spTree>
    <p:extLst>
      <p:ext uri="{BB962C8B-B14F-4D97-AF65-F5344CB8AC3E}">
        <p14:creationId xmlns:p14="http://schemas.microsoft.com/office/powerpoint/2010/main" val="4195493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fr-BE" b="1" dirty="0" smtClean="0"/>
              <a:t>Changement</a:t>
            </a:r>
            <a:endParaRPr lang="fr-BE" b="1" dirty="0" smtClean="0"/>
          </a:p>
          <a:p>
            <a:pPr lvl="2">
              <a:buFont typeface="Wingdings" panose="05000000000000000000" pitchFamily="2" charset="2"/>
              <a:buChar char="Ø"/>
            </a:pPr>
            <a:r>
              <a:rPr lang="fr-BE" sz="2200" dirty="0" smtClean="0"/>
              <a:t>Un projet résulte en un changement</a:t>
            </a:r>
            <a:endParaRPr lang="fr-BE" sz="1600" dirty="0" smtClean="0"/>
          </a:p>
          <a:p>
            <a:pPr lvl="1"/>
            <a:r>
              <a:rPr lang="fr-BE" b="1" dirty="0" smtClean="0"/>
              <a:t>Temporaire</a:t>
            </a:r>
            <a:endParaRPr lang="fr-BE" dirty="0" smtClean="0"/>
          </a:p>
          <a:p>
            <a:pPr lvl="2">
              <a:buFont typeface="Wingdings" panose="05000000000000000000" pitchFamily="2" charset="2"/>
              <a:buChar char="Ø"/>
            </a:pPr>
            <a:r>
              <a:rPr lang="fr-BE" sz="1900" dirty="0" smtClean="0"/>
              <a:t>Un projet a une date de début et de fin</a:t>
            </a:r>
            <a:endParaRPr lang="fr-BE" sz="1900" u="sng" dirty="0" smtClean="0"/>
          </a:p>
          <a:p>
            <a:pPr lvl="1"/>
            <a:r>
              <a:rPr lang="fr-BE" b="1" dirty="0" smtClean="0"/>
              <a:t>Pluridisciplinaire</a:t>
            </a:r>
          </a:p>
          <a:p>
            <a:pPr lvl="2">
              <a:buFont typeface="Wingdings" panose="05000000000000000000" pitchFamily="2" charset="2"/>
              <a:buChar char="Ø"/>
            </a:pPr>
            <a:r>
              <a:rPr lang="fr-BE" sz="1900" dirty="0" smtClean="0"/>
              <a:t>Un projet implique une équipe de personnes avec des compétences différentes, des clients et des fournisseurs</a:t>
            </a:r>
          </a:p>
          <a:p>
            <a:pPr lvl="1"/>
            <a:r>
              <a:rPr lang="fr-BE" b="1" dirty="0" smtClean="0"/>
              <a:t>Unique</a:t>
            </a:r>
            <a:endParaRPr lang="fr-BE" dirty="0" smtClean="0"/>
          </a:p>
          <a:p>
            <a:pPr lvl="2">
              <a:buFont typeface="Wingdings" panose="05000000000000000000" pitchFamily="2" charset="2"/>
              <a:buChar char="Ø"/>
            </a:pPr>
            <a:r>
              <a:rPr lang="fr-BE" sz="1900" dirty="0" smtClean="0"/>
              <a:t>Chaque projet est unique</a:t>
            </a:r>
          </a:p>
          <a:p>
            <a:pPr lvl="1"/>
            <a:r>
              <a:rPr lang="fr-BE" b="1" dirty="0" smtClean="0"/>
              <a:t>Incertitude</a:t>
            </a:r>
          </a:p>
          <a:p>
            <a:pPr lvl="2">
              <a:buFont typeface="Wingdings" panose="05000000000000000000" pitchFamily="2" charset="2"/>
              <a:buChar char="Ø"/>
            </a:pPr>
            <a:r>
              <a:rPr lang="fr-BE" sz="1900" dirty="0" smtClean="0"/>
              <a:t>Un projet est par nature risqué</a:t>
            </a:r>
            <a:endParaRPr lang="fr-BE" dirty="0" smtClean="0"/>
          </a:p>
          <a:p>
            <a:endParaRPr lang="fr-BE" dirty="0"/>
          </a:p>
        </p:txBody>
      </p:sp>
      <p:sp>
        <p:nvSpPr>
          <p:cNvPr id="4" name="Slide Number Placeholder 3"/>
          <p:cNvSpPr>
            <a:spLocks noGrp="1"/>
          </p:cNvSpPr>
          <p:nvPr>
            <p:ph type="sldNum" sz="quarter" idx="10"/>
          </p:nvPr>
        </p:nvSpPr>
        <p:spPr/>
        <p:txBody>
          <a:bodyPr/>
          <a:lstStyle/>
          <a:p>
            <a:fld id="{E8915C5B-EE1D-48AB-9DCC-F475F8B3516A}" type="slidenum">
              <a:rPr lang="en-GB" smtClean="0"/>
              <a:pPr/>
              <a:t>5</a:t>
            </a:fld>
            <a:endParaRPr lang="en-GB"/>
          </a:p>
        </p:txBody>
      </p:sp>
    </p:spTree>
    <p:extLst>
      <p:ext uri="{BB962C8B-B14F-4D97-AF65-F5344CB8AC3E}">
        <p14:creationId xmlns:p14="http://schemas.microsoft.com/office/powerpoint/2010/main" val="4211539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E8915C5B-EE1D-48AB-9DCC-F475F8B3516A}" type="slidenum">
              <a:rPr lang="en-GB" smtClean="0"/>
              <a:pPr/>
              <a:t>6</a:t>
            </a:fld>
            <a:endParaRPr lang="en-GB"/>
          </a:p>
        </p:txBody>
      </p:sp>
    </p:spTree>
    <p:extLst>
      <p:ext uri="{BB962C8B-B14F-4D97-AF65-F5344CB8AC3E}">
        <p14:creationId xmlns:p14="http://schemas.microsoft.com/office/powerpoint/2010/main" val="725449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E8915C5B-EE1D-48AB-9DCC-F475F8B3516A}" type="slidenum">
              <a:rPr lang="en-GB" smtClean="0"/>
              <a:pPr/>
              <a:t>7</a:t>
            </a:fld>
            <a:endParaRPr lang="en-GB"/>
          </a:p>
        </p:txBody>
      </p:sp>
    </p:spTree>
    <p:extLst>
      <p:ext uri="{BB962C8B-B14F-4D97-AF65-F5344CB8AC3E}">
        <p14:creationId xmlns:p14="http://schemas.microsoft.com/office/powerpoint/2010/main" val="3634396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SharePoint </a:t>
            </a:r>
            <a:r>
              <a:rPr lang="en-US" baseline="0" dirty="0" err="1" smtClean="0"/>
              <a:t>est</a:t>
            </a:r>
            <a:r>
              <a:rPr lang="en-US" baseline="0" dirty="0" smtClean="0"/>
              <a:t> </a:t>
            </a:r>
            <a:r>
              <a:rPr lang="en-US" baseline="0" dirty="0" err="1" smtClean="0"/>
              <a:t>une</a:t>
            </a:r>
            <a:r>
              <a:rPr lang="en-US" baseline="0" dirty="0" smtClean="0"/>
              <a:t> </a:t>
            </a:r>
            <a:r>
              <a:rPr lang="en-US" baseline="0" dirty="0" err="1" smtClean="0"/>
              <a:t>grande</a:t>
            </a:r>
            <a:r>
              <a:rPr lang="en-US" baseline="0" dirty="0" smtClean="0"/>
              <a:t> </a:t>
            </a:r>
            <a:r>
              <a:rPr lang="en-US" baseline="0" dirty="0" err="1" smtClean="0"/>
              <a:t>boîtes</a:t>
            </a:r>
            <a:r>
              <a:rPr lang="en-US" baseline="0" dirty="0" smtClean="0"/>
              <a:t> à </a:t>
            </a:r>
            <a:r>
              <a:rPr lang="en-US" baseline="0" dirty="0" err="1" smtClean="0"/>
              <a:t>outils</a:t>
            </a:r>
            <a:r>
              <a:rPr lang="en-US" baseline="0" dirty="0" smtClean="0"/>
              <a:t>, </a:t>
            </a:r>
            <a:r>
              <a:rPr lang="en-US" baseline="0" dirty="0" err="1" smtClean="0"/>
              <a:t>offrant</a:t>
            </a:r>
            <a:r>
              <a:rPr lang="en-US" baseline="0" dirty="0" smtClean="0"/>
              <a:t> de </a:t>
            </a:r>
            <a:r>
              <a:rPr lang="en-US" baseline="0" dirty="0" err="1" smtClean="0"/>
              <a:t>nombreuses</a:t>
            </a:r>
            <a:r>
              <a:rPr lang="en-US" baseline="0" dirty="0" smtClean="0"/>
              <a:t> </a:t>
            </a:r>
            <a:r>
              <a:rPr lang="en-US" baseline="0" dirty="0" err="1" smtClean="0"/>
              <a:t>fonctionnalités</a:t>
            </a:r>
            <a:r>
              <a:rPr lang="en-US" baseline="0" dirty="0" smtClean="0"/>
              <a:t>; </a:t>
            </a:r>
            <a:r>
              <a:rPr lang="en-US" baseline="0" dirty="0" err="1" smtClean="0"/>
              <a:t>il</a:t>
            </a:r>
            <a:r>
              <a:rPr lang="en-US" baseline="0" dirty="0" smtClean="0"/>
              <a:t> </a:t>
            </a:r>
            <a:r>
              <a:rPr lang="en-US" baseline="0" dirty="0" err="1" smtClean="0"/>
              <a:t>est</a:t>
            </a:r>
            <a:r>
              <a:rPr lang="en-US" baseline="0" dirty="0" smtClean="0"/>
              <a:t> important de </a:t>
            </a:r>
            <a:r>
              <a:rPr lang="en-US" baseline="0" dirty="0" err="1" smtClean="0"/>
              <a:t>sélectionner</a:t>
            </a:r>
            <a:r>
              <a:rPr lang="en-US" baseline="0" dirty="0" smtClean="0"/>
              <a:t> </a:t>
            </a:r>
            <a:r>
              <a:rPr lang="en-US" baseline="0" dirty="0" err="1" smtClean="0"/>
              <a:t>celles</a:t>
            </a:r>
            <a:r>
              <a:rPr lang="en-US" baseline="0" dirty="0" smtClean="0"/>
              <a:t> qui </a:t>
            </a:r>
            <a:r>
              <a:rPr lang="en-US" baseline="0" dirty="0" err="1" smtClean="0"/>
              <a:t>sont</a:t>
            </a:r>
            <a:r>
              <a:rPr lang="en-US" baseline="0" dirty="0" smtClean="0"/>
              <a:t> </a:t>
            </a:r>
            <a:r>
              <a:rPr lang="en-US" baseline="0" dirty="0" err="1" smtClean="0"/>
              <a:t>utiles</a:t>
            </a:r>
            <a:r>
              <a:rPr lang="en-US" baseline="0" dirty="0" smtClean="0"/>
              <a:t> par rapport aux </a:t>
            </a:r>
            <a:r>
              <a:rPr lang="en-US" baseline="0" dirty="0" err="1" smtClean="0"/>
              <a:t>besoins</a:t>
            </a:r>
            <a:r>
              <a:rPr lang="en-US" baseline="0" dirty="0" smtClean="0"/>
              <a:t> business. Par </a:t>
            </a:r>
            <a:r>
              <a:rPr lang="en-US" baseline="0" dirty="0" err="1" smtClean="0"/>
              <a:t>exemple</a:t>
            </a:r>
            <a:r>
              <a:rPr lang="en-US" baseline="0" dirty="0" smtClean="0"/>
              <a:t>, </a:t>
            </a:r>
            <a:r>
              <a:rPr lang="en-US" baseline="0" dirty="0" err="1" smtClean="0"/>
              <a:t>n</a:t>
            </a:r>
            <a:r>
              <a:rPr lang="en-US" dirty="0" err="1" smtClean="0"/>
              <a:t>’ajoutez</a:t>
            </a:r>
            <a:r>
              <a:rPr lang="en-US" baseline="0" dirty="0" smtClean="0"/>
              <a:t> </a:t>
            </a:r>
            <a:r>
              <a:rPr lang="en-US" baseline="0" dirty="0" smtClean="0"/>
              <a:t>pas un forum </a:t>
            </a:r>
            <a:r>
              <a:rPr lang="en-US" baseline="0" dirty="0" err="1" smtClean="0"/>
              <a:t>s’il</a:t>
            </a:r>
            <a:r>
              <a:rPr lang="en-US" baseline="0" dirty="0" smtClean="0"/>
              <a:t> </a:t>
            </a:r>
            <a:r>
              <a:rPr lang="en-US" baseline="0" dirty="0" err="1" smtClean="0"/>
              <a:t>est</a:t>
            </a:r>
            <a:r>
              <a:rPr lang="en-US" baseline="0" dirty="0" smtClean="0"/>
              <a:t> </a:t>
            </a:r>
            <a:r>
              <a:rPr lang="en-US" baseline="0" dirty="0" err="1" smtClean="0"/>
              <a:t>destiné</a:t>
            </a:r>
            <a:r>
              <a:rPr lang="en-US" baseline="0" dirty="0" smtClean="0"/>
              <a:t> à </a:t>
            </a:r>
            <a:r>
              <a:rPr lang="en-US" baseline="0" dirty="0" err="1" smtClean="0"/>
              <a:t>seulement</a:t>
            </a:r>
            <a:r>
              <a:rPr lang="en-US" baseline="0" dirty="0" smtClean="0"/>
              <a:t> </a:t>
            </a:r>
            <a:r>
              <a:rPr lang="en-US" baseline="0" dirty="0" err="1" smtClean="0"/>
              <a:t>deux</a:t>
            </a:r>
            <a:r>
              <a:rPr lang="en-US" baseline="0" dirty="0" smtClean="0"/>
              <a:t> </a:t>
            </a:r>
            <a:r>
              <a:rPr lang="en-US" baseline="0" dirty="0" err="1" smtClean="0"/>
              <a:t>collaborateurs</a:t>
            </a:r>
            <a:r>
              <a:rPr lang="en-US" baseline="0" dirty="0" smtClean="0"/>
              <a:t> qui </a:t>
            </a:r>
            <a:r>
              <a:rPr lang="en-US" baseline="0" dirty="0" err="1" smtClean="0"/>
              <a:t>travaillent</a:t>
            </a:r>
            <a:r>
              <a:rPr lang="en-US" baseline="0" dirty="0" smtClean="0"/>
              <a:t> </a:t>
            </a:r>
            <a:r>
              <a:rPr lang="en-US" baseline="0" dirty="0" err="1" smtClean="0"/>
              <a:t>côte</a:t>
            </a:r>
            <a:r>
              <a:rPr lang="en-US" baseline="0" dirty="0" smtClean="0"/>
              <a:t> à </a:t>
            </a:r>
            <a:r>
              <a:rPr lang="en-US" baseline="0" dirty="0" err="1" smtClean="0"/>
              <a:t>côte</a:t>
            </a:r>
            <a:r>
              <a:rPr lang="en-US" baseline="0" dirty="0" smtClean="0"/>
              <a:t>, </a:t>
            </a:r>
            <a:r>
              <a:rPr lang="en-US" baseline="0" dirty="0" err="1" smtClean="0"/>
              <a:t>dans</a:t>
            </a:r>
            <a:r>
              <a:rPr lang="en-US" baseline="0" dirty="0" smtClean="0"/>
              <a:t> un </a:t>
            </a:r>
            <a:r>
              <a:rPr lang="en-US" baseline="0" dirty="0" err="1" smtClean="0"/>
              <a:t>autre</a:t>
            </a:r>
            <a:r>
              <a:rPr lang="en-US" baseline="0" dirty="0" smtClean="0"/>
              <a:t> </a:t>
            </a:r>
            <a:r>
              <a:rPr lang="en-US" baseline="0" dirty="0" err="1" smtClean="0"/>
              <a:t>contexte</a:t>
            </a:r>
            <a:r>
              <a:rPr lang="en-US" baseline="0" dirty="0" smtClean="0"/>
              <a:t> par </a:t>
            </a:r>
            <a:r>
              <a:rPr lang="en-US" baseline="0" dirty="0" err="1" smtClean="0"/>
              <a:t>contre</a:t>
            </a:r>
            <a:r>
              <a:rPr lang="en-US" baseline="0" dirty="0" smtClean="0"/>
              <a:t> (</a:t>
            </a:r>
            <a:r>
              <a:rPr lang="en-US" baseline="0" dirty="0" err="1" smtClean="0"/>
              <a:t>plusieurs</a:t>
            </a:r>
            <a:r>
              <a:rPr lang="en-US" baseline="0" dirty="0" smtClean="0"/>
              <a:t> </a:t>
            </a:r>
            <a:r>
              <a:rPr lang="en-US" baseline="0" dirty="0" err="1" smtClean="0"/>
              <a:t>intervenants</a:t>
            </a:r>
            <a:r>
              <a:rPr lang="en-US" baseline="0" dirty="0" smtClean="0"/>
              <a:t>, </a:t>
            </a:r>
            <a:r>
              <a:rPr lang="en-US" baseline="0" dirty="0" err="1" smtClean="0"/>
              <a:t>collaborateurs</a:t>
            </a:r>
            <a:r>
              <a:rPr lang="en-US" baseline="0" dirty="0" smtClean="0"/>
              <a:t> sur des sites </a:t>
            </a:r>
            <a:r>
              <a:rPr lang="en-US" baseline="0" dirty="0" err="1" smtClean="0"/>
              <a:t>différents</a:t>
            </a:r>
            <a:r>
              <a:rPr lang="en-US" baseline="0" dirty="0" smtClean="0"/>
              <a:t>, </a:t>
            </a:r>
            <a:r>
              <a:rPr lang="en-US" baseline="0" dirty="0" err="1" smtClean="0"/>
              <a:t>lacunes</a:t>
            </a:r>
            <a:r>
              <a:rPr lang="en-US" baseline="0" dirty="0" smtClean="0"/>
              <a:t> </a:t>
            </a:r>
            <a:r>
              <a:rPr lang="en-US" baseline="0" dirty="0" err="1" smtClean="0"/>
              <a:t>dans</a:t>
            </a:r>
            <a:r>
              <a:rPr lang="en-US" baseline="0" dirty="0" smtClean="0"/>
              <a:t> le </a:t>
            </a:r>
            <a:r>
              <a:rPr lang="en-US" baseline="0" dirty="0" err="1" smtClean="0"/>
              <a:t>partage</a:t>
            </a:r>
            <a:r>
              <a:rPr lang="en-US" baseline="0" dirty="0" smtClean="0"/>
              <a:t> des </a:t>
            </a:r>
            <a:r>
              <a:rPr lang="en-US" baseline="0" dirty="0" err="1" smtClean="0"/>
              <a:t>connaissances</a:t>
            </a:r>
            <a:r>
              <a:rPr lang="en-US" baseline="0" dirty="0" smtClean="0"/>
              <a:t>) </a:t>
            </a:r>
            <a:r>
              <a:rPr lang="en-US" baseline="0" dirty="0" err="1" smtClean="0"/>
              <a:t>cela</a:t>
            </a:r>
            <a:r>
              <a:rPr lang="en-US" baseline="0" dirty="0" smtClean="0"/>
              <a:t> </a:t>
            </a:r>
            <a:r>
              <a:rPr lang="en-US" baseline="0" dirty="0" err="1" smtClean="0"/>
              <a:t>peut</a:t>
            </a:r>
            <a:r>
              <a:rPr lang="en-US" baseline="0" dirty="0" smtClean="0"/>
              <a:t> </a:t>
            </a:r>
            <a:r>
              <a:rPr lang="en-US" baseline="0" dirty="0" err="1" smtClean="0"/>
              <a:t>s’avérer</a:t>
            </a:r>
            <a:r>
              <a:rPr lang="en-US" baseline="0" dirty="0" smtClean="0"/>
              <a:t> tout à fait pertinent</a:t>
            </a:r>
            <a:endParaRPr lang="en-US" dirty="0"/>
          </a:p>
        </p:txBody>
      </p:sp>
      <p:sp>
        <p:nvSpPr>
          <p:cNvPr id="4" name="Slide Number Placeholder 3"/>
          <p:cNvSpPr>
            <a:spLocks noGrp="1"/>
          </p:cNvSpPr>
          <p:nvPr>
            <p:ph type="sldNum" sz="quarter" idx="10"/>
          </p:nvPr>
        </p:nvSpPr>
        <p:spPr/>
        <p:txBody>
          <a:bodyPr/>
          <a:lstStyle/>
          <a:p>
            <a:fld id="{E8915C5B-EE1D-48AB-9DCC-F475F8B3516A}" type="slidenum">
              <a:rPr lang="en-GB" smtClean="0"/>
              <a:pPr/>
              <a:t>8</a:t>
            </a:fld>
            <a:endParaRPr lang="en-GB"/>
          </a:p>
        </p:txBody>
      </p:sp>
    </p:spTree>
    <p:extLst>
      <p:ext uri="{BB962C8B-B14F-4D97-AF65-F5344CB8AC3E}">
        <p14:creationId xmlns:p14="http://schemas.microsoft.com/office/powerpoint/2010/main" val="3197150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L’ergonomie</a:t>
            </a:r>
            <a:r>
              <a:rPr lang="en-US" dirty="0" smtClean="0"/>
              <a:t> </a:t>
            </a:r>
            <a:r>
              <a:rPr lang="en-US" dirty="0" err="1" smtClean="0"/>
              <a:t>est</a:t>
            </a:r>
            <a:r>
              <a:rPr lang="en-US" dirty="0" smtClean="0"/>
              <a:t> </a:t>
            </a:r>
            <a:r>
              <a:rPr lang="en-US" dirty="0" err="1" smtClean="0"/>
              <a:t>essentielle</a:t>
            </a:r>
            <a:r>
              <a:rPr lang="en-US" dirty="0" smtClean="0"/>
              <a:t> pour </a:t>
            </a:r>
            <a:r>
              <a:rPr lang="en-US" dirty="0" err="1" smtClean="0"/>
              <a:t>permettre</a:t>
            </a:r>
            <a:r>
              <a:rPr lang="en-US" dirty="0" smtClean="0"/>
              <a:t> aux </a:t>
            </a:r>
            <a:r>
              <a:rPr lang="en-US" dirty="0" err="1" smtClean="0"/>
              <a:t>utilisateurs</a:t>
            </a:r>
            <a:r>
              <a:rPr lang="en-US" dirty="0" smtClean="0"/>
              <a:t> </a:t>
            </a:r>
            <a:r>
              <a:rPr lang="en-US" dirty="0" err="1" smtClean="0"/>
              <a:t>d’utiliser</a:t>
            </a:r>
            <a:r>
              <a:rPr lang="en-US" baseline="0" dirty="0" smtClean="0"/>
              <a:t> </a:t>
            </a:r>
            <a:r>
              <a:rPr lang="en-US" baseline="0" dirty="0" err="1" smtClean="0"/>
              <a:t>l’outil</a:t>
            </a:r>
            <a:r>
              <a:rPr lang="en-US" baseline="0" dirty="0" smtClean="0"/>
              <a:t>, le design </a:t>
            </a:r>
            <a:r>
              <a:rPr lang="en-US" baseline="0" dirty="0" err="1" smtClean="0"/>
              <a:t>peut</a:t>
            </a:r>
            <a:r>
              <a:rPr lang="en-US" baseline="0" dirty="0" smtClean="0"/>
              <a:t> aider à donner </a:t>
            </a:r>
            <a:r>
              <a:rPr lang="en-US" baseline="0" dirty="0" err="1" smtClean="0"/>
              <a:t>une</a:t>
            </a:r>
            <a:r>
              <a:rPr lang="en-US" baseline="0" dirty="0" smtClean="0"/>
              <a:t> perception positive de </a:t>
            </a:r>
            <a:r>
              <a:rPr lang="en-US" baseline="0" dirty="0" err="1" smtClean="0"/>
              <a:t>l’application</a:t>
            </a:r>
            <a:r>
              <a:rPr lang="en-US" baseline="0" dirty="0" smtClean="0"/>
              <a:t>; par </a:t>
            </a:r>
            <a:r>
              <a:rPr lang="en-US" baseline="0" dirty="0" err="1" smtClean="0"/>
              <a:t>contre</a:t>
            </a:r>
            <a:r>
              <a:rPr lang="en-US" baseline="0" dirty="0" smtClean="0"/>
              <a:t>, </a:t>
            </a:r>
            <a:r>
              <a:rPr lang="en-US" baseline="0" dirty="0" err="1" smtClean="0"/>
              <a:t>il</a:t>
            </a:r>
            <a:r>
              <a:rPr lang="en-US" baseline="0" dirty="0" smtClean="0"/>
              <a:t> ne </a:t>
            </a:r>
            <a:r>
              <a:rPr lang="en-US" baseline="0" dirty="0" err="1" smtClean="0"/>
              <a:t>faut</a:t>
            </a:r>
            <a:r>
              <a:rPr lang="en-US" baseline="0" dirty="0" smtClean="0"/>
              <a:t> pas </a:t>
            </a:r>
            <a:r>
              <a:rPr lang="en-US" baseline="0" dirty="0" err="1" smtClean="0"/>
              <a:t>mettre</a:t>
            </a:r>
            <a:r>
              <a:rPr lang="en-US" baseline="0" dirty="0" smtClean="0"/>
              <a:t> un effort </a:t>
            </a:r>
            <a:r>
              <a:rPr lang="en-US" baseline="0" dirty="0" err="1" smtClean="0"/>
              <a:t>démesuré</a:t>
            </a:r>
            <a:r>
              <a:rPr lang="en-US" baseline="0" dirty="0" smtClean="0"/>
              <a:t> </a:t>
            </a:r>
            <a:r>
              <a:rPr lang="en-US" baseline="0" dirty="0" err="1" smtClean="0"/>
              <a:t>dans</a:t>
            </a:r>
            <a:r>
              <a:rPr lang="en-US" baseline="0" dirty="0" smtClean="0"/>
              <a:t> le design </a:t>
            </a:r>
            <a:r>
              <a:rPr lang="en-US" baseline="0" dirty="0" err="1" smtClean="0"/>
              <a:t>mais</a:t>
            </a:r>
            <a:r>
              <a:rPr lang="en-US" baseline="0" dirty="0" smtClean="0"/>
              <a:t> insister surtout sur les </a:t>
            </a:r>
            <a:r>
              <a:rPr lang="en-US" baseline="0" dirty="0" err="1" smtClean="0"/>
              <a:t>fonctionnalités</a:t>
            </a:r>
            <a:r>
              <a:rPr lang="en-US" baseline="0" dirty="0" smtClean="0"/>
              <a:t> </a:t>
            </a:r>
            <a:r>
              <a:rPr lang="en-US" baseline="0" dirty="0" err="1" smtClean="0"/>
              <a:t>offertes</a:t>
            </a:r>
            <a:endParaRPr lang="en-US" dirty="0"/>
          </a:p>
        </p:txBody>
      </p:sp>
      <p:sp>
        <p:nvSpPr>
          <p:cNvPr id="4" name="Slide Number Placeholder 3"/>
          <p:cNvSpPr>
            <a:spLocks noGrp="1"/>
          </p:cNvSpPr>
          <p:nvPr>
            <p:ph type="sldNum" sz="quarter" idx="10"/>
          </p:nvPr>
        </p:nvSpPr>
        <p:spPr/>
        <p:txBody>
          <a:bodyPr/>
          <a:lstStyle/>
          <a:p>
            <a:fld id="{E8915C5B-EE1D-48AB-9DCC-F475F8B3516A}" type="slidenum">
              <a:rPr lang="en-GB" smtClean="0"/>
              <a:pPr/>
              <a:t>9</a:t>
            </a:fld>
            <a:endParaRPr lang="en-GB"/>
          </a:p>
        </p:txBody>
      </p:sp>
    </p:spTree>
    <p:extLst>
      <p:ext uri="{BB962C8B-B14F-4D97-AF65-F5344CB8AC3E}">
        <p14:creationId xmlns:p14="http://schemas.microsoft.com/office/powerpoint/2010/main" val="1560145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Vouloir</a:t>
            </a:r>
            <a:r>
              <a:rPr lang="en-US" dirty="0" smtClean="0"/>
              <a:t> SharePoint </a:t>
            </a:r>
            <a:r>
              <a:rPr lang="en-US" dirty="0" err="1" smtClean="0"/>
              <a:t>n’est</a:t>
            </a:r>
            <a:r>
              <a:rPr lang="en-US" dirty="0" smtClean="0"/>
              <a:t> pas </a:t>
            </a:r>
            <a:r>
              <a:rPr lang="en-US" dirty="0" err="1" smtClean="0"/>
              <a:t>une</a:t>
            </a:r>
            <a:r>
              <a:rPr lang="en-US" dirty="0" smtClean="0"/>
              <a:t> vision</a:t>
            </a:r>
            <a:r>
              <a:rPr lang="en-US" dirty="0" smtClean="0"/>
              <a:t>; </a:t>
            </a:r>
            <a:r>
              <a:rPr lang="en-US" dirty="0" err="1" smtClean="0"/>
              <a:t>chacun</a:t>
            </a:r>
            <a:r>
              <a:rPr lang="en-US" dirty="0" smtClean="0"/>
              <a:t> </a:t>
            </a:r>
            <a:r>
              <a:rPr lang="en-US" dirty="0" err="1" smtClean="0"/>
              <a:t>peut</a:t>
            </a:r>
            <a:r>
              <a:rPr lang="en-US" dirty="0" smtClean="0"/>
              <a:t> faire part de </a:t>
            </a:r>
            <a:r>
              <a:rPr lang="en-US" dirty="0" err="1" smtClean="0"/>
              <a:t>sa</a:t>
            </a:r>
            <a:r>
              <a:rPr lang="en-US" dirty="0" smtClean="0"/>
              <a:t> vision de </a:t>
            </a:r>
            <a:r>
              <a:rPr lang="en-US" dirty="0" err="1" smtClean="0"/>
              <a:t>ce</a:t>
            </a:r>
            <a:r>
              <a:rPr lang="en-US" dirty="0" smtClean="0"/>
              <a:t> que </a:t>
            </a:r>
            <a:r>
              <a:rPr lang="en-US" dirty="0" err="1" smtClean="0"/>
              <a:t>doit</a:t>
            </a:r>
            <a:r>
              <a:rPr lang="en-US" dirty="0" smtClean="0"/>
              <a:t> </a:t>
            </a:r>
            <a:r>
              <a:rPr lang="en-US" dirty="0" err="1" smtClean="0"/>
              <a:t>être</a:t>
            </a:r>
            <a:r>
              <a:rPr lang="en-US" dirty="0" smtClean="0"/>
              <a:t> </a:t>
            </a:r>
            <a:r>
              <a:rPr lang="en-US" dirty="0" err="1" smtClean="0"/>
              <a:t>l’application</a:t>
            </a:r>
            <a:r>
              <a:rPr lang="en-US" dirty="0" smtClean="0"/>
              <a:t> </a:t>
            </a:r>
            <a:r>
              <a:rPr lang="en-US" dirty="0" err="1" smtClean="0"/>
              <a:t>mais</a:t>
            </a:r>
            <a:r>
              <a:rPr lang="en-US" dirty="0" smtClean="0"/>
              <a:t> </a:t>
            </a:r>
            <a:r>
              <a:rPr lang="en-US" dirty="0" err="1" smtClean="0"/>
              <a:t>il</a:t>
            </a:r>
            <a:r>
              <a:rPr lang="en-US" dirty="0" smtClean="0"/>
              <a:t> </a:t>
            </a:r>
            <a:r>
              <a:rPr lang="en-US" dirty="0" err="1" smtClean="0"/>
              <a:t>faut</a:t>
            </a:r>
            <a:r>
              <a:rPr lang="en-US" dirty="0" smtClean="0"/>
              <a:t> </a:t>
            </a:r>
            <a:r>
              <a:rPr lang="en-US" dirty="0" err="1" smtClean="0"/>
              <a:t>ensuite</a:t>
            </a:r>
            <a:r>
              <a:rPr lang="en-US" dirty="0" smtClean="0"/>
              <a:t> </a:t>
            </a:r>
            <a:r>
              <a:rPr lang="en-US" dirty="0" err="1" smtClean="0"/>
              <a:t>trancher</a:t>
            </a:r>
            <a:endParaRPr lang="en-US" dirty="0"/>
          </a:p>
        </p:txBody>
      </p:sp>
      <p:sp>
        <p:nvSpPr>
          <p:cNvPr id="4" name="Slide Number Placeholder 3"/>
          <p:cNvSpPr>
            <a:spLocks noGrp="1"/>
          </p:cNvSpPr>
          <p:nvPr>
            <p:ph type="sldNum" sz="quarter" idx="10"/>
          </p:nvPr>
        </p:nvSpPr>
        <p:spPr/>
        <p:txBody>
          <a:bodyPr/>
          <a:lstStyle/>
          <a:p>
            <a:fld id="{E8915C5B-EE1D-48AB-9DCC-F475F8B3516A}" type="slidenum">
              <a:rPr lang="en-GB" smtClean="0"/>
              <a:pPr/>
              <a:t>10</a:t>
            </a:fld>
            <a:endParaRPr lang="en-GB"/>
          </a:p>
        </p:txBody>
      </p:sp>
    </p:spTree>
    <p:extLst>
      <p:ext uri="{BB962C8B-B14F-4D97-AF65-F5344CB8AC3E}">
        <p14:creationId xmlns:p14="http://schemas.microsoft.com/office/powerpoint/2010/main" val="16612419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685800" y="260648"/>
            <a:ext cx="7772400" cy="1080120"/>
          </a:xfrm>
        </p:spPr>
        <p:txBody>
          <a:bodyPr/>
          <a:lstStyle>
            <a:lvl1pPr>
              <a:defRPr>
                <a:solidFill>
                  <a:srgbClr val="EEEEEE"/>
                </a:solidFill>
              </a:defRPr>
            </a:lvl1pPr>
          </a:lstStyle>
          <a:p>
            <a:r>
              <a:rPr lang="en-US" dirty="0" smtClean="0"/>
              <a:t>CLICK TO EDIT MASTER TITLE</a:t>
            </a:r>
            <a:endParaRPr lang="en-GB" dirty="0"/>
          </a:p>
        </p:txBody>
      </p:sp>
      <p:sp>
        <p:nvSpPr>
          <p:cNvPr id="3" name="Subtitle 2"/>
          <p:cNvSpPr>
            <a:spLocks noGrp="1"/>
          </p:cNvSpPr>
          <p:nvPr>
            <p:ph type="subTitle" idx="1"/>
          </p:nvPr>
        </p:nvSpPr>
        <p:spPr>
          <a:xfrm>
            <a:off x="1353344" y="1340768"/>
            <a:ext cx="6400800" cy="1752600"/>
          </a:xfrm>
        </p:spPr>
        <p:txBody>
          <a:bodyPr/>
          <a:lstStyle>
            <a:lvl1pPr marL="0" indent="0" algn="ctr">
              <a:buNone/>
              <a:defRPr>
                <a:solidFill>
                  <a:srgbClr val="EEEEE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15" name="Footer Placeholder 4"/>
          <p:cNvSpPr>
            <a:spLocks noGrp="1"/>
          </p:cNvSpPr>
          <p:nvPr>
            <p:ph type="ftr" sz="quarter" idx="3"/>
          </p:nvPr>
        </p:nvSpPr>
        <p:spPr>
          <a:xfrm>
            <a:off x="3124200" y="6356350"/>
            <a:ext cx="2895600" cy="365125"/>
          </a:xfrm>
          <a:prstGeom prst="rect">
            <a:avLst/>
          </a:prstGeom>
        </p:spPr>
        <p:txBody>
          <a:bodyPr/>
          <a:lstStyle>
            <a:lvl1pPr>
              <a:defRPr>
                <a:solidFill>
                  <a:srgbClr val="EEEEEE"/>
                </a:solidFill>
              </a:defRPr>
            </a:lvl1pPr>
          </a:lstStyle>
          <a:p>
            <a:r>
              <a:rPr lang="en-GB" smtClean="0"/>
              <a:t>SharePoint User Group</a:t>
            </a:r>
            <a:endParaRPr lang="en-GB" dirty="0"/>
          </a:p>
        </p:txBody>
      </p:sp>
      <p:sp>
        <p:nvSpPr>
          <p:cNvPr id="16" name="Slide Number Placeholder 5"/>
          <p:cNvSpPr>
            <a:spLocks noGrp="1"/>
          </p:cNvSpPr>
          <p:nvPr>
            <p:ph type="sldNum" sz="quarter" idx="4"/>
          </p:nvPr>
        </p:nvSpPr>
        <p:spPr>
          <a:xfrm>
            <a:off x="457200" y="6356350"/>
            <a:ext cx="586408" cy="365125"/>
          </a:xfrm>
          <a:prstGeom prst="rect">
            <a:avLst/>
          </a:prstGeom>
        </p:spPr>
        <p:txBody>
          <a:bodyPr/>
          <a:lstStyle>
            <a:lvl1pPr algn="l">
              <a:defRPr>
                <a:solidFill>
                  <a:schemeClr val="bg1"/>
                </a:solidFill>
              </a:defRPr>
            </a:lvl1pPr>
          </a:lstStyle>
          <a:p>
            <a:fld id="{4B942A4A-A7AA-4BBF-B0BE-5FC264D5677A}" type="slidenum">
              <a:rPr lang="en-GB" smtClean="0"/>
              <a:pPr/>
              <a:t>‹#›</a:t>
            </a:fld>
            <a:endParaRPr lang="en-GB" dirty="0"/>
          </a:p>
        </p:txBody>
      </p: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60432" y="6237312"/>
            <a:ext cx="572977" cy="505926"/>
          </a:xfrm>
          <a:prstGeom prst="rect">
            <a:avLst/>
          </a:prstGeom>
        </p:spPr>
      </p:pic>
      <p:pic>
        <p:nvPicPr>
          <p:cNvPr id="18" name="Picture 17"/>
          <p:cNvPicPr>
            <a:picLocks noChangeAspect="1"/>
          </p:cNvPicPr>
          <p:nvPr userDrawn="1"/>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7418436" y="6237312"/>
            <a:ext cx="897980" cy="505926"/>
          </a:xfrm>
          <a:prstGeom prst="rect">
            <a:avLst/>
          </a:prstGeom>
        </p:spPr>
      </p:pic>
      <p:sp>
        <p:nvSpPr>
          <p:cNvPr id="19" name="TextBox 18"/>
          <p:cNvSpPr txBox="1"/>
          <p:nvPr userDrawn="1"/>
        </p:nvSpPr>
        <p:spPr>
          <a:xfrm>
            <a:off x="7418437" y="5805264"/>
            <a:ext cx="1474044" cy="369332"/>
          </a:xfrm>
          <a:prstGeom prst="rect">
            <a:avLst/>
          </a:prstGeom>
          <a:noFill/>
        </p:spPr>
        <p:txBody>
          <a:bodyPr wrap="square" rtlCol="0">
            <a:spAutoFit/>
          </a:bodyPr>
          <a:lstStyle/>
          <a:p>
            <a:pPr algn="r"/>
            <a:fld id="{10233CE9-3688-4942-828F-2349064C6B73}" type="datetime1">
              <a:rPr lang="en-GB" smtClean="0">
                <a:solidFill>
                  <a:srgbClr val="EEEEEE"/>
                </a:solidFill>
              </a:rPr>
              <a:pPr algn="r"/>
              <a:t>14/12/2018</a:t>
            </a:fld>
            <a:endParaRPr lang="en-GB" dirty="0">
              <a:solidFill>
                <a:srgbClr val="EEEEEE"/>
              </a:solidFill>
            </a:endParaRPr>
          </a:p>
        </p:txBody>
      </p:sp>
    </p:spTree>
    <p:extLst>
      <p:ext uri="{BB962C8B-B14F-4D97-AF65-F5344CB8AC3E}">
        <p14:creationId xmlns:p14="http://schemas.microsoft.com/office/powerpoint/2010/main" val="118817412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3"/>
          <p:cNvSpPr>
            <a:spLocks noGrp="1"/>
          </p:cNvSpPr>
          <p:nvPr>
            <p:ph type="dt" sz="half" idx="10"/>
          </p:nvPr>
        </p:nvSpPr>
        <p:spPr>
          <a:xfrm>
            <a:off x="457200" y="6356350"/>
            <a:ext cx="2133600" cy="365125"/>
          </a:xfrm>
          <a:prstGeom prst="rect">
            <a:avLst/>
          </a:prstGeom>
        </p:spPr>
        <p:txBody>
          <a:bodyPr/>
          <a:lstStyle>
            <a:lvl1pPr>
              <a:defRPr>
                <a:solidFill>
                  <a:schemeClr val="tx1"/>
                </a:solidFill>
              </a:defRPr>
            </a:lvl1pPr>
          </a:lstStyle>
          <a:p>
            <a:fld id="{6B4B661A-4AAA-4EDB-914D-E26255F8C68B}" type="datetime1">
              <a:rPr lang="en-GB" smtClean="0"/>
              <a:t>14/12/2018</a:t>
            </a:fld>
            <a:endParaRPr lang="en-GB" dirty="0"/>
          </a:p>
        </p:txBody>
      </p:sp>
      <p:sp>
        <p:nvSpPr>
          <p:cNvPr id="10" name="Footer Placeholder 4"/>
          <p:cNvSpPr>
            <a:spLocks noGrp="1"/>
          </p:cNvSpPr>
          <p:nvPr>
            <p:ph type="ftr" sz="quarter" idx="11"/>
          </p:nvPr>
        </p:nvSpPr>
        <p:spPr>
          <a:xfrm>
            <a:off x="2555776" y="6356350"/>
            <a:ext cx="2895600" cy="365125"/>
          </a:xfrm>
          <a:prstGeom prst="rect">
            <a:avLst/>
          </a:prstGeom>
        </p:spPr>
        <p:txBody>
          <a:bodyPr/>
          <a:lstStyle>
            <a:lvl1pPr>
              <a:defRPr>
                <a:solidFill>
                  <a:schemeClr val="tx1"/>
                </a:solidFill>
              </a:defRPr>
            </a:lvl1pPr>
          </a:lstStyle>
          <a:p>
            <a:r>
              <a:rPr lang="en-GB" smtClean="0"/>
              <a:t>SharePoint User Group</a:t>
            </a:r>
            <a:endParaRPr lang="en-GB" dirty="0"/>
          </a:p>
        </p:txBody>
      </p:sp>
      <p:sp>
        <p:nvSpPr>
          <p:cNvPr id="11" name="Slide Number Placeholder 5"/>
          <p:cNvSpPr>
            <a:spLocks noGrp="1"/>
          </p:cNvSpPr>
          <p:nvPr>
            <p:ph type="sldNum" sz="quarter" idx="12"/>
          </p:nvPr>
        </p:nvSpPr>
        <p:spPr>
          <a:xfrm>
            <a:off x="5220072" y="6356350"/>
            <a:ext cx="2133600" cy="365125"/>
          </a:xfrm>
          <a:prstGeom prst="rect">
            <a:avLst/>
          </a:prstGeom>
        </p:spPr>
        <p:txBody>
          <a:bodyPr/>
          <a:lstStyle>
            <a:lvl1pPr>
              <a:defRPr>
                <a:solidFill>
                  <a:schemeClr val="tx1"/>
                </a:solidFill>
              </a:defRPr>
            </a:lvl1pPr>
          </a:lstStyle>
          <a:p>
            <a:fld id="{4B942A4A-A7AA-4BBF-B0BE-5FC264D5677A}" type="slidenum">
              <a:rPr lang="en-GB" smtClean="0"/>
              <a:pPr/>
              <a:t>‹#›</a:t>
            </a:fld>
            <a:endParaRPr lang="en-GB" dirty="0"/>
          </a:p>
        </p:txBody>
      </p:sp>
    </p:spTree>
    <p:extLst>
      <p:ext uri="{BB962C8B-B14F-4D97-AF65-F5344CB8AC3E}">
        <p14:creationId xmlns:p14="http://schemas.microsoft.com/office/powerpoint/2010/main" val="161718514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Date Placeholder 3"/>
          <p:cNvSpPr>
            <a:spLocks noGrp="1"/>
          </p:cNvSpPr>
          <p:nvPr>
            <p:ph type="dt" sz="half" idx="10"/>
          </p:nvPr>
        </p:nvSpPr>
        <p:spPr>
          <a:xfrm>
            <a:off x="457200" y="6356350"/>
            <a:ext cx="2133600" cy="365125"/>
          </a:xfrm>
          <a:prstGeom prst="rect">
            <a:avLst/>
          </a:prstGeom>
        </p:spPr>
        <p:txBody>
          <a:bodyPr/>
          <a:lstStyle>
            <a:lvl1pPr>
              <a:defRPr>
                <a:solidFill>
                  <a:schemeClr val="tx1"/>
                </a:solidFill>
              </a:defRPr>
            </a:lvl1pPr>
          </a:lstStyle>
          <a:p>
            <a:fld id="{A26581FD-71DE-49B0-8E0D-50E57BAD9C00}" type="datetime1">
              <a:rPr lang="en-GB" smtClean="0"/>
              <a:t>14/12/2018</a:t>
            </a:fld>
            <a:endParaRPr lang="en-GB" dirty="0"/>
          </a:p>
        </p:txBody>
      </p:sp>
      <p:sp>
        <p:nvSpPr>
          <p:cNvPr id="9" name="Footer Placeholder 4"/>
          <p:cNvSpPr>
            <a:spLocks noGrp="1"/>
          </p:cNvSpPr>
          <p:nvPr>
            <p:ph type="ftr" sz="quarter" idx="11"/>
          </p:nvPr>
        </p:nvSpPr>
        <p:spPr>
          <a:xfrm>
            <a:off x="2555776" y="6356350"/>
            <a:ext cx="2895600" cy="365125"/>
          </a:xfrm>
          <a:prstGeom prst="rect">
            <a:avLst/>
          </a:prstGeom>
        </p:spPr>
        <p:txBody>
          <a:bodyPr/>
          <a:lstStyle>
            <a:lvl1pPr>
              <a:defRPr>
                <a:solidFill>
                  <a:schemeClr val="tx1"/>
                </a:solidFill>
              </a:defRPr>
            </a:lvl1pPr>
          </a:lstStyle>
          <a:p>
            <a:r>
              <a:rPr lang="en-GB" smtClean="0"/>
              <a:t>SharePoint User Group</a:t>
            </a:r>
            <a:endParaRPr lang="en-GB" dirty="0"/>
          </a:p>
        </p:txBody>
      </p:sp>
      <p:sp>
        <p:nvSpPr>
          <p:cNvPr id="10" name="Slide Number Placeholder 5"/>
          <p:cNvSpPr>
            <a:spLocks noGrp="1"/>
          </p:cNvSpPr>
          <p:nvPr>
            <p:ph type="sldNum" sz="quarter" idx="12"/>
          </p:nvPr>
        </p:nvSpPr>
        <p:spPr>
          <a:xfrm>
            <a:off x="5220072" y="6356350"/>
            <a:ext cx="2133600" cy="365125"/>
          </a:xfrm>
          <a:prstGeom prst="rect">
            <a:avLst/>
          </a:prstGeom>
        </p:spPr>
        <p:txBody>
          <a:bodyPr/>
          <a:lstStyle>
            <a:lvl1pPr>
              <a:defRPr>
                <a:solidFill>
                  <a:schemeClr val="tx1"/>
                </a:solidFill>
              </a:defRPr>
            </a:lvl1pPr>
          </a:lstStyle>
          <a:p>
            <a:fld id="{4B942A4A-A7AA-4BBF-B0BE-5FC264D5677A}" type="slidenum">
              <a:rPr lang="en-GB" smtClean="0"/>
              <a:pPr/>
              <a:t>‹#›</a:t>
            </a:fld>
            <a:endParaRPr lang="en-GB" dirty="0"/>
          </a:p>
        </p:txBody>
      </p:sp>
    </p:spTree>
    <p:extLst>
      <p:ext uri="{BB962C8B-B14F-4D97-AF65-F5344CB8AC3E}">
        <p14:creationId xmlns:p14="http://schemas.microsoft.com/office/powerpoint/2010/main" val="164963086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Date Placeholder 3"/>
          <p:cNvSpPr>
            <a:spLocks noGrp="1"/>
          </p:cNvSpPr>
          <p:nvPr>
            <p:ph type="dt" sz="half" idx="10"/>
          </p:nvPr>
        </p:nvSpPr>
        <p:spPr>
          <a:xfrm>
            <a:off x="457200" y="6356350"/>
            <a:ext cx="2133600" cy="365125"/>
          </a:xfrm>
          <a:prstGeom prst="rect">
            <a:avLst/>
          </a:prstGeom>
        </p:spPr>
        <p:txBody>
          <a:bodyPr/>
          <a:lstStyle>
            <a:lvl1pPr>
              <a:defRPr>
                <a:solidFill>
                  <a:schemeClr val="tx1"/>
                </a:solidFill>
              </a:defRPr>
            </a:lvl1pPr>
          </a:lstStyle>
          <a:p>
            <a:fld id="{5E61974B-F01B-44BD-956B-EAF54B133277}" type="datetime1">
              <a:rPr lang="en-GB" smtClean="0"/>
              <a:t>14/12/2018</a:t>
            </a:fld>
            <a:endParaRPr lang="en-GB" dirty="0"/>
          </a:p>
        </p:txBody>
      </p:sp>
      <p:sp>
        <p:nvSpPr>
          <p:cNvPr id="9" name="Footer Placeholder 4"/>
          <p:cNvSpPr>
            <a:spLocks noGrp="1"/>
          </p:cNvSpPr>
          <p:nvPr>
            <p:ph type="ftr" sz="quarter" idx="11"/>
          </p:nvPr>
        </p:nvSpPr>
        <p:spPr>
          <a:xfrm>
            <a:off x="2555776" y="6356350"/>
            <a:ext cx="2895600" cy="365125"/>
          </a:xfrm>
          <a:prstGeom prst="rect">
            <a:avLst/>
          </a:prstGeom>
        </p:spPr>
        <p:txBody>
          <a:bodyPr/>
          <a:lstStyle>
            <a:lvl1pPr>
              <a:defRPr>
                <a:solidFill>
                  <a:schemeClr val="tx1"/>
                </a:solidFill>
              </a:defRPr>
            </a:lvl1pPr>
          </a:lstStyle>
          <a:p>
            <a:r>
              <a:rPr lang="en-GB" smtClean="0"/>
              <a:t>SharePoint User Group</a:t>
            </a:r>
            <a:endParaRPr lang="en-GB" dirty="0"/>
          </a:p>
        </p:txBody>
      </p:sp>
      <p:sp>
        <p:nvSpPr>
          <p:cNvPr id="10" name="Slide Number Placeholder 5"/>
          <p:cNvSpPr>
            <a:spLocks noGrp="1"/>
          </p:cNvSpPr>
          <p:nvPr>
            <p:ph type="sldNum" sz="quarter" idx="12"/>
          </p:nvPr>
        </p:nvSpPr>
        <p:spPr>
          <a:xfrm>
            <a:off x="5220072" y="6356350"/>
            <a:ext cx="2133600" cy="365125"/>
          </a:xfrm>
          <a:prstGeom prst="rect">
            <a:avLst/>
          </a:prstGeom>
        </p:spPr>
        <p:txBody>
          <a:bodyPr/>
          <a:lstStyle>
            <a:lvl1pPr>
              <a:defRPr>
                <a:solidFill>
                  <a:schemeClr val="tx1"/>
                </a:solidFill>
              </a:defRPr>
            </a:lvl1pPr>
          </a:lstStyle>
          <a:p>
            <a:fld id="{4B942A4A-A7AA-4BBF-B0BE-5FC264D5677A}" type="slidenum">
              <a:rPr lang="en-GB" smtClean="0"/>
              <a:pPr/>
              <a:t>‹#›</a:t>
            </a:fld>
            <a:endParaRPr lang="en-GB" dirty="0"/>
          </a:p>
        </p:txBody>
      </p:sp>
    </p:spTree>
    <p:extLst>
      <p:ext uri="{BB962C8B-B14F-4D97-AF65-F5344CB8AC3E}">
        <p14:creationId xmlns:p14="http://schemas.microsoft.com/office/powerpoint/2010/main" val="3016529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00174" y="274638"/>
            <a:ext cx="7286625" cy="1143000"/>
          </a:xfr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1400174" y="1600200"/>
            <a:ext cx="7286625" cy="4525963"/>
          </a:xfrm>
        </p:spPr>
        <p:txBody>
          <a:bodyPr/>
          <a:lstStyle>
            <a:lvl1pPr marL="342900" indent="-342900">
              <a:buSzPct val="75000"/>
              <a:buFontTx/>
              <a:buBlip>
                <a:blip r:embed="rId2"/>
              </a:buBlip>
              <a:defRPr>
                <a:solidFill>
                  <a:srgbClr val="0073C5"/>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12" name="Picture 11"/>
          <p:cNvPicPr>
            <a:picLocks noChangeAspect="1"/>
          </p:cNvPicPr>
          <p:nvPr userDrawn="1"/>
        </p:nvPicPr>
        <p:blipFill rotWithShape="1">
          <a:blip r:embed="rId3">
            <a:extLst>
              <a:ext uri="{28A0092B-C50C-407E-A947-70E740481C1C}">
                <a14:useLocalDpi xmlns:a14="http://schemas.microsoft.com/office/drawing/2010/main" val="0"/>
              </a:ext>
            </a:extLst>
          </a:blip>
          <a:srcRect l="1" r="84351"/>
          <a:stretch/>
        </p:blipFill>
        <p:spPr>
          <a:xfrm>
            <a:off x="-36511" y="-27384"/>
            <a:ext cx="1436686" cy="6984776"/>
          </a:xfrm>
          <a:prstGeom prst="rect">
            <a:avLst/>
          </a:prstGeom>
        </p:spPr>
      </p:pic>
      <p:sp>
        <p:nvSpPr>
          <p:cNvPr id="31" name="Footer Placeholder 4"/>
          <p:cNvSpPr>
            <a:spLocks noGrp="1"/>
          </p:cNvSpPr>
          <p:nvPr>
            <p:ph type="ftr" sz="quarter" idx="3"/>
          </p:nvPr>
        </p:nvSpPr>
        <p:spPr>
          <a:xfrm>
            <a:off x="3124200" y="6356350"/>
            <a:ext cx="2895600" cy="365125"/>
          </a:xfrm>
          <a:prstGeom prst="rect">
            <a:avLst/>
          </a:prstGeom>
        </p:spPr>
        <p:txBody>
          <a:bodyPr/>
          <a:lstStyle>
            <a:lvl1pPr>
              <a:defRPr>
                <a:solidFill>
                  <a:srgbClr val="EEEEEE"/>
                </a:solidFill>
              </a:defRPr>
            </a:lvl1pPr>
          </a:lstStyle>
          <a:p>
            <a:r>
              <a:rPr lang="en-GB" smtClean="0"/>
              <a:t>SharePoint User Group</a:t>
            </a:r>
            <a:endParaRPr lang="en-GB" dirty="0"/>
          </a:p>
        </p:txBody>
      </p:sp>
      <p:sp>
        <p:nvSpPr>
          <p:cNvPr id="32" name="Slide Number Placeholder 5"/>
          <p:cNvSpPr>
            <a:spLocks noGrp="1"/>
          </p:cNvSpPr>
          <p:nvPr>
            <p:ph type="sldNum" sz="quarter" idx="4"/>
          </p:nvPr>
        </p:nvSpPr>
        <p:spPr>
          <a:xfrm>
            <a:off x="457200" y="6356350"/>
            <a:ext cx="586408" cy="365125"/>
          </a:xfrm>
          <a:prstGeom prst="rect">
            <a:avLst/>
          </a:prstGeom>
        </p:spPr>
        <p:txBody>
          <a:bodyPr/>
          <a:lstStyle>
            <a:lvl1pPr algn="l">
              <a:defRPr>
                <a:solidFill>
                  <a:schemeClr val="bg1"/>
                </a:solidFill>
              </a:defRPr>
            </a:lvl1pPr>
          </a:lstStyle>
          <a:p>
            <a:fld id="{4B942A4A-A7AA-4BBF-B0BE-5FC264D5677A}" type="slidenum">
              <a:rPr lang="en-GB" smtClean="0"/>
              <a:pPr/>
              <a:t>‹#›</a:t>
            </a:fld>
            <a:endParaRPr lang="en-GB" dirty="0"/>
          </a:p>
        </p:txBody>
      </p:sp>
      <p:pic>
        <p:nvPicPr>
          <p:cNvPr id="33" name="Picture 3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60432" y="6237312"/>
            <a:ext cx="572977" cy="505926"/>
          </a:xfrm>
          <a:prstGeom prst="rect">
            <a:avLst/>
          </a:prstGeom>
        </p:spPr>
      </p:pic>
      <p:pic>
        <p:nvPicPr>
          <p:cNvPr id="34" name="Picture 33"/>
          <p:cNvPicPr>
            <a:picLocks noChangeAspect="1"/>
          </p:cNvPicPr>
          <p:nvPr userDrawn="1"/>
        </p:nvPicPr>
        <p:blipFill>
          <a:blip r:embed="rId5"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7418436" y="6237312"/>
            <a:ext cx="897980" cy="505926"/>
          </a:xfrm>
          <a:prstGeom prst="rect">
            <a:avLst/>
          </a:prstGeom>
        </p:spPr>
      </p:pic>
    </p:spTree>
    <p:extLst>
      <p:ext uri="{BB962C8B-B14F-4D97-AF65-F5344CB8AC3E}">
        <p14:creationId xmlns:p14="http://schemas.microsoft.com/office/powerpoint/2010/main" val="15636855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3568" y="274638"/>
            <a:ext cx="8003231" cy="1143000"/>
          </a:xfr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683568" y="1600200"/>
            <a:ext cx="8003231" cy="4525963"/>
          </a:xfrm>
        </p:spPr>
        <p:txBody>
          <a:bodyPr/>
          <a:lstStyle>
            <a:lvl1pPr marL="342900" indent="-342900">
              <a:buSzPct val="75000"/>
              <a:buFontTx/>
              <a:buBlip>
                <a:blip r:embed="rId2"/>
              </a:buBlip>
              <a:defRPr>
                <a:solidFill>
                  <a:srgbClr val="0073C5"/>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16506181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3568" y="4406900"/>
            <a:ext cx="7811145"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683568" y="2906713"/>
            <a:ext cx="781114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55292246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4874991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3036754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0EE3640-9ABC-486E-A291-9A05657015A4}" type="datetime1">
              <a:rPr lang="en-GB" smtClean="0"/>
              <a:t>14/12/2018</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GB" smtClean="0"/>
              <a:t>SharePoint User Group</a:t>
            </a:r>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B942A4A-A7AA-4BBF-B0BE-5FC264D5677A}" type="slidenum">
              <a:rPr lang="en-GB" smtClean="0"/>
              <a:pPr/>
              <a:t>‹#›</a:t>
            </a:fld>
            <a:endParaRPr lang="en-GB"/>
          </a:p>
        </p:txBody>
      </p:sp>
    </p:spTree>
    <p:extLst>
      <p:ext uri="{BB962C8B-B14F-4D97-AF65-F5344CB8AC3E}">
        <p14:creationId xmlns:p14="http://schemas.microsoft.com/office/powerpoint/2010/main" val="176859529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Date Placeholder 3"/>
          <p:cNvSpPr>
            <a:spLocks noGrp="1"/>
          </p:cNvSpPr>
          <p:nvPr>
            <p:ph type="dt" sz="half" idx="10"/>
          </p:nvPr>
        </p:nvSpPr>
        <p:spPr>
          <a:xfrm>
            <a:off x="457200" y="6356350"/>
            <a:ext cx="2133600" cy="365125"/>
          </a:xfrm>
          <a:prstGeom prst="rect">
            <a:avLst/>
          </a:prstGeom>
        </p:spPr>
        <p:txBody>
          <a:bodyPr/>
          <a:lstStyle>
            <a:lvl1pPr>
              <a:defRPr>
                <a:solidFill>
                  <a:schemeClr val="tx1"/>
                </a:solidFill>
              </a:defRPr>
            </a:lvl1pPr>
          </a:lstStyle>
          <a:p>
            <a:fld id="{B8BC5C73-A75F-452C-A93F-0D9A75AD034F}" type="datetime1">
              <a:rPr lang="en-GB" smtClean="0"/>
              <a:t>14/12/2018</a:t>
            </a:fld>
            <a:endParaRPr lang="en-GB" dirty="0"/>
          </a:p>
        </p:txBody>
      </p:sp>
      <p:sp>
        <p:nvSpPr>
          <p:cNvPr id="7" name="Footer Placeholder 4"/>
          <p:cNvSpPr>
            <a:spLocks noGrp="1"/>
          </p:cNvSpPr>
          <p:nvPr>
            <p:ph type="ftr" sz="quarter" idx="11"/>
          </p:nvPr>
        </p:nvSpPr>
        <p:spPr>
          <a:xfrm>
            <a:off x="2555776" y="6356350"/>
            <a:ext cx="2895600" cy="365125"/>
          </a:xfrm>
          <a:prstGeom prst="rect">
            <a:avLst/>
          </a:prstGeom>
        </p:spPr>
        <p:txBody>
          <a:bodyPr/>
          <a:lstStyle>
            <a:lvl1pPr>
              <a:defRPr>
                <a:solidFill>
                  <a:schemeClr val="tx1"/>
                </a:solidFill>
              </a:defRPr>
            </a:lvl1pPr>
          </a:lstStyle>
          <a:p>
            <a:r>
              <a:rPr lang="en-GB" smtClean="0"/>
              <a:t>SharePoint User Group</a:t>
            </a:r>
            <a:endParaRPr lang="en-GB" dirty="0"/>
          </a:p>
        </p:txBody>
      </p:sp>
      <p:sp>
        <p:nvSpPr>
          <p:cNvPr id="8" name="Slide Number Placeholder 5"/>
          <p:cNvSpPr>
            <a:spLocks noGrp="1"/>
          </p:cNvSpPr>
          <p:nvPr>
            <p:ph type="sldNum" sz="quarter" idx="12"/>
          </p:nvPr>
        </p:nvSpPr>
        <p:spPr>
          <a:xfrm>
            <a:off x="5220072" y="6356350"/>
            <a:ext cx="2133600" cy="365125"/>
          </a:xfrm>
          <a:prstGeom prst="rect">
            <a:avLst/>
          </a:prstGeom>
        </p:spPr>
        <p:txBody>
          <a:bodyPr/>
          <a:lstStyle>
            <a:lvl1pPr>
              <a:defRPr>
                <a:solidFill>
                  <a:schemeClr val="tx1"/>
                </a:solidFill>
              </a:defRPr>
            </a:lvl1pPr>
          </a:lstStyle>
          <a:p>
            <a:fld id="{4B942A4A-A7AA-4BBF-B0BE-5FC264D5677A}" type="slidenum">
              <a:rPr lang="en-GB" smtClean="0"/>
              <a:pPr/>
              <a:t>‹#›</a:t>
            </a:fld>
            <a:endParaRPr lang="en-GB" dirty="0"/>
          </a:p>
        </p:txBody>
      </p:sp>
    </p:spTree>
    <p:extLst>
      <p:ext uri="{BB962C8B-B14F-4D97-AF65-F5344CB8AC3E}">
        <p14:creationId xmlns:p14="http://schemas.microsoft.com/office/powerpoint/2010/main" val="29046265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3"/>
          <p:cNvSpPr>
            <a:spLocks noGrp="1"/>
          </p:cNvSpPr>
          <p:nvPr>
            <p:ph type="dt" sz="half" idx="10"/>
          </p:nvPr>
        </p:nvSpPr>
        <p:spPr>
          <a:xfrm>
            <a:off x="457200" y="6356350"/>
            <a:ext cx="2133600" cy="365125"/>
          </a:xfrm>
          <a:prstGeom prst="rect">
            <a:avLst/>
          </a:prstGeom>
        </p:spPr>
        <p:txBody>
          <a:bodyPr/>
          <a:lstStyle>
            <a:lvl1pPr>
              <a:defRPr>
                <a:solidFill>
                  <a:schemeClr val="tx1"/>
                </a:solidFill>
              </a:defRPr>
            </a:lvl1pPr>
          </a:lstStyle>
          <a:p>
            <a:fld id="{4233764F-F37B-40D5-8AC4-5E4C87834A5D}" type="datetime1">
              <a:rPr lang="en-GB" smtClean="0"/>
              <a:t>14/12/2018</a:t>
            </a:fld>
            <a:endParaRPr lang="en-GB" dirty="0"/>
          </a:p>
        </p:txBody>
      </p:sp>
      <p:sp>
        <p:nvSpPr>
          <p:cNvPr id="10" name="Footer Placeholder 4"/>
          <p:cNvSpPr>
            <a:spLocks noGrp="1"/>
          </p:cNvSpPr>
          <p:nvPr>
            <p:ph type="ftr" sz="quarter" idx="11"/>
          </p:nvPr>
        </p:nvSpPr>
        <p:spPr>
          <a:xfrm>
            <a:off x="2555776" y="6356350"/>
            <a:ext cx="2895600" cy="365125"/>
          </a:xfrm>
          <a:prstGeom prst="rect">
            <a:avLst/>
          </a:prstGeom>
        </p:spPr>
        <p:txBody>
          <a:bodyPr/>
          <a:lstStyle>
            <a:lvl1pPr>
              <a:defRPr>
                <a:solidFill>
                  <a:schemeClr val="tx1"/>
                </a:solidFill>
              </a:defRPr>
            </a:lvl1pPr>
          </a:lstStyle>
          <a:p>
            <a:r>
              <a:rPr lang="en-GB" smtClean="0"/>
              <a:t>SharePoint User Group</a:t>
            </a:r>
            <a:endParaRPr lang="en-GB" dirty="0"/>
          </a:p>
        </p:txBody>
      </p:sp>
      <p:sp>
        <p:nvSpPr>
          <p:cNvPr id="11" name="Slide Number Placeholder 5"/>
          <p:cNvSpPr>
            <a:spLocks noGrp="1"/>
          </p:cNvSpPr>
          <p:nvPr>
            <p:ph type="sldNum" sz="quarter" idx="12"/>
          </p:nvPr>
        </p:nvSpPr>
        <p:spPr>
          <a:xfrm>
            <a:off x="5220072" y="6356350"/>
            <a:ext cx="2133600" cy="365125"/>
          </a:xfrm>
          <a:prstGeom prst="rect">
            <a:avLst/>
          </a:prstGeom>
        </p:spPr>
        <p:txBody>
          <a:bodyPr/>
          <a:lstStyle>
            <a:lvl1pPr>
              <a:defRPr>
                <a:solidFill>
                  <a:schemeClr val="tx1"/>
                </a:solidFill>
              </a:defRPr>
            </a:lvl1pPr>
          </a:lstStyle>
          <a:p>
            <a:fld id="{4B942A4A-A7AA-4BBF-B0BE-5FC264D5677A}" type="slidenum">
              <a:rPr lang="en-GB" smtClean="0"/>
              <a:pPr/>
              <a:t>‹#›</a:t>
            </a:fld>
            <a:endParaRPr lang="en-GB" dirty="0"/>
          </a:p>
        </p:txBody>
      </p:sp>
    </p:spTree>
    <p:extLst>
      <p:ext uri="{BB962C8B-B14F-4D97-AF65-F5344CB8AC3E}">
        <p14:creationId xmlns:p14="http://schemas.microsoft.com/office/powerpoint/2010/main" val="105277117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Date Placeholder 3"/>
          <p:cNvSpPr>
            <a:spLocks noGrp="1"/>
          </p:cNvSpPr>
          <p:nvPr>
            <p:ph type="dt" sz="half" idx="2"/>
          </p:nvPr>
        </p:nvSpPr>
        <p:spPr>
          <a:xfrm>
            <a:off x="1115616" y="6356350"/>
            <a:ext cx="1475184" cy="365125"/>
          </a:xfrm>
          <a:prstGeom prst="rect">
            <a:avLst/>
          </a:prstGeom>
        </p:spPr>
        <p:txBody>
          <a:bodyPr/>
          <a:lstStyle>
            <a:lvl1pPr>
              <a:defRPr>
                <a:solidFill>
                  <a:schemeClr val="bg1"/>
                </a:solidFill>
              </a:defRPr>
            </a:lvl1pPr>
          </a:lstStyle>
          <a:p>
            <a:fld id="{57488B9D-DC35-42E3-90DB-2E78C36C69D4}" type="datetime1">
              <a:rPr lang="en-GB" smtClean="0"/>
              <a:t>14/12/2018</a:t>
            </a:fld>
            <a:endParaRPr lang="en-GB" dirty="0"/>
          </a:p>
        </p:txBody>
      </p:sp>
      <p:sp>
        <p:nvSpPr>
          <p:cNvPr id="18" name="Footer Placeholder 4"/>
          <p:cNvSpPr>
            <a:spLocks noGrp="1"/>
          </p:cNvSpPr>
          <p:nvPr>
            <p:ph type="ftr" sz="quarter" idx="3"/>
          </p:nvPr>
        </p:nvSpPr>
        <p:spPr>
          <a:xfrm>
            <a:off x="2555776" y="6356350"/>
            <a:ext cx="2895600" cy="365125"/>
          </a:xfrm>
          <a:prstGeom prst="rect">
            <a:avLst/>
          </a:prstGeom>
        </p:spPr>
        <p:txBody>
          <a:bodyPr/>
          <a:lstStyle>
            <a:lvl1pPr>
              <a:defRPr>
                <a:solidFill>
                  <a:srgbClr val="EEEEEE"/>
                </a:solidFill>
              </a:defRPr>
            </a:lvl1pPr>
          </a:lstStyle>
          <a:p>
            <a:r>
              <a:rPr lang="en-GB" smtClean="0"/>
              <a:t>SharePoint User Group</a:t>
            </a:r>
            <a:endParaRPr lang="en-GB" dirty="0"/>
          </a:p>
        </p:txBody>
      </p:sp>
      <p:sp>
        <p:nvSpPr>
          <p:cNvPr id="19" name="Slide Number Placeholder 5"/>
          <p:cNvSpPr>
            <a:spLocks noGrp="1"/>
          </p:cNvSpPr>
          <p:nvPr>
            <p:ph type="sldNum" sz="quarter" idx="4"/>
          </p:nvPr>
        </p:nvSpPr>
        <p:spPr>
          <a:xfrm>
            <a:off x="457200" y="6356350"/>
            <a:ext cx="586408" cy="365125"/>
          </a:xfrm>
          <a:prstGeom prst="rect">
            <a:avLst/>
          </a:prstGeom>
        </p:spPr>
        <p:txBody>
          <a:bodyPr/>
          <a:lstStyle>
            <a:lvl1pPr algn="l">
              <a:defRPr>
                <a:solidFill>
                  <a:schemeClr val="bg1"/>
                </a:solidFill>
              </a:defRPr>
            </a:lvl1pPr>
          </a:lstStyle>
          <a:p>
            <a:fld id="{4B942A4A-A7AA-4BBF-B0BE-5FC264D5677A}" type="slidenum">
              <a:rPr lang="en-GB" smtClean="0"/>
              <a:pPr/>
              <a:t>‹#›</a:t>
            </a:fld>
            <a:endParaRPr lang="en-GB" dirty="0"/>
          </a:p>
        </p:txBody>
      </p:sp>
      <p:pic>
        <p:nvPicPr>
          <p:cNvPr id="20" name="Picture 1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460432" y="6237312"/>
            <a:ext cx="572977" cy="505926"/>
          </a:xfrm>
          <a:prstGeom prst="rect">
            <a:avLst/>
          </a:prstGeom>
        </p:spPr>
      </p:pic>
      <p:pic>
        <p:nvPicPr>
          <p:cNvPr id="21" name="Picture 20"/>
          <p:cNvPicPr>
            <a:picLocks noChangeAspect="1"/>
          </p:cNvPicPr>
          <p:nvPr/>
        </p:nvPicPr>
        <p:blipFill>
          <a:blip r:embed="rId15"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7418436" y="6237312"/>
            <a:ext cx="897980" cy="505926"/>
          </a:xfrm>
          <a:prstGeom prst="rect">
            <a:avLst/>
          </a:prstGeom>
        </p:spPr>
      </p:pic>
    </p:spTree>
    <p:extLst>
      <p:ext uri="{BB962C8B-B14F-4D97-AF65-F5344CB8AC3E}">
        <p14:creationId xmlns:p14="http://schemas.microsoft.com/office/powerpoint/2010/main" val="2429126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2">
              <a:lumMod val="60000"/>
              <a:lumOff val="40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2">
              <a:lumMod val="60000"/>
              <a:lumOff val="4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2">
              <a:lumMod val="60000"/>
              <a:lumOff val="4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lumMod val="60000"/>
              <a:lumOff val="4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lumMod val="60000"/>
              <a:lumOff val="4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lumMod val="60000"/>
              <a:lumOff val="4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7.gi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gif"/><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gif"/><Relationship Id="rId4" Type="http://schemas.openxmlformats.org/officeDocument/2006/relationships/image" Target="../media/image42.jp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50.jpeg"/><Relationship Id="rId4" Type="http://schemas.openxmlformats.org/officeDocument/2006/relationships/image" Target="../media/image49.jpeg"/></Relationships>
</file>

<file path=ppt/slides/_rels/slide28.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image" Target="../media/image51.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eg"/><Relationship Id="rId1" Type="http://schemas.openxmlformats.org/officeDocument/2006/relationships/slideLayout" Target="../slideLayouts/slideLayout3.xml"/><Relationship Id="rId5" Type="http://schemas.openxmlformats.org/officeDocument/2006/relationships/image" Target="../media/image56.jpeg"/><Relationship Id="rId4" Type="http://schemas.openxmlformats.org/officeDocument/2006/relationships/image" Target="../media/image5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3.xml"/><Relationship Id="rId4" Type="http://schemas.openxmlformats.org/officeDocument/2006/relationships/image" Target="../media/image59.jpeg"/></Relationships>
</file>

<file path=ppt/slides/_rels/slide3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mailto:Anne-Catherine.Demeulder@smals.be" TargetMode="External"/><Relationship Id="rId2" Type="http://schemas.openxmlformats.org/officeDocument/2006/relationships/hyperlink" Target="mailto:Karine.Picart@smals.b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jp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fr-BE" dirty="0" smtClean="0">
                <a:solidFill>
                  <a:schemeClr val="tx1"/>
                </a:solidFill>
              </a:rPr>
              <a:t>G-CLOUD SHAREPOINT USER GROUP</a:t>
            </a:r>
            <a:endParaRPr lang="en-GB" dirty="0">
              <a:solidFill>
                <a:schemeClr val="tx1"/>
              </a:solidFill>
            </a:endParaRPr>
          </a:p>
        </p:txBody>
      </p:sp>
      <p:sp>
        <p:nvSpPr>
          <p:cNvPr id="5" name="Subtitle 4"/>
          <p:cNvSpPr>
            <a:spLocks noGrp="1"/>
          </p:cNvSpPr>
          <p:nvPr>
            <p:ph type="subTitle" idx="1"/>
          </p:nvPr>
        </p:nvSpPr>
        <p:spPr>
          <a:xfrm>
            <a:off x="395536" y="1700808"/>
            <a:ext cx="8208912" cy="1752600"/>
          </a:xfrm>
          <a:solidFill>
            <a:schemeClr val="bg1">
              <a:lumMod val="95000"/>
            </a:schemeClr>
          </a:solidFill>
          <a:effectLst>
            <a:softEdge rad="317500"/>
          </a:effectLst>
        </p:spPr>
        <p:txBody>
          <a:bodyPr/>
          <a:lstStyle/>
          <a:p>
            <a:r>
              <a:rPr lang="en-GB" dirty="0" err="1" smtClean="0">
                <a:solidFill>
                  <a:schemeClr val="tx1"/>
                </a:solidFill>
              </a:rPr>
              <a:t>Accompagner</a:t>
            </a:r>
            <a:r>
              <a:rPr lang="en-GB" dirty="0" smtClean="0">
                <a:solidFill>
                  <a:schemeClr val="tx1"/>
                </a:solidFill>
              </a:rPr>
              <a:t> et </a:t>
            </a:r>
            <a:r>
              <a:rPr lang="en-GB" dirty="0" err="1" smtClean="0">
                <a:solidFill>
                  <a:schemeClr val="tx1"/>
                </a:solidFill>
              </a:rPr>
              <a:t>convaincre</a:t>
            </a:r>
            <a:r>
              <a:rPr lang="en-GB" dirty="0" smtClean="0">
                <a:solidFill>
                  <a:schemeClr val="tx1"/>
                </a:solidFill>
              </a:rPr>
              <a:t> </a:t>
            </a:r>
          </a:p>
          <a:p>
            <a:r>
              <a:rPr lang="en-GB" dirty="0" err="1" smtClean="0">
                <a:solidFill>
                  <a:schemeClr val="tx1"/>
                </a:solidFill>
              </a:rPr>
              <a:t>Gérer</a:t>
            </a:r>
            <a:r>
              <a:rPr lang="en-GB" dirty="0" smtClean="0">
                <a:solidFill>
                  <a:schemeClr val="tx1"/>
                </a:solidFill>
              </a:rPr>
              <a:t> le </a:t>
            </a:r>
            <a:r>
              <a:rPr lang="en-GB" dirty="0" err="1" smtClean="0">
                <a:solidFill>
                  <a:schemeClr val="tx1"/>
                </a:solidFill>
              </a:rPr>
              <a:t>changement</a:t>
            </a:r>
            <a:r>
              <a:rPr lang="en-GB" dirty="0" smtClean="0">
                <a:solidFill>
                  <a:schemeClr val="tx1"/>
                </a:solidFill>
              </a:rPr>
              <a:t> </a:t>
            </a:r>
            <a:r>
              <a:rPr lang="en-GB" dirty="0" err="1" smtClean="0">
                <a:solidFill>
                  <a:schemeClr val="tx1"/>
                </a:solidFill>
              </a:rPr>
              <a:t>dans</a:t>
            </a:r>
            <a:r>
              <a:rPr lang="en-GB" dirty="0" smtClean="0">
                <a:solidFill>
                  <a:schemeClr val="tx1"/>
                </a:solidFill>
              </a:rPr>
              <a:t> un </a:t>
            </a:r>
            <a:r>
              <a:rPr lang="en-GB" dirty="0" err="1" smtClean="0">
                <a:solidFill>
                  <a:schemeClr val="tx1"/>
                </a:solidFill>
              </a:rPr>
              <a:t>projet</a:t>
            </a:r>
            <a:r>
              <a:rPr lang="en-GB" dirty="0" smtClean="0">
                <a:solidFill>
                  <a:schemeClr val="tx1"/>
                </a:solidFill>
              </a:rPr>
              <a:t> SharePoint</a:t>
            </a:r>
            <a:endParaRPr lang="en-GB" dirty="0">
              <a:solidFill>
                <a:schemeClr val="tx1"/>
              </a:solidFill>
            </a:endParaRPr>
          </a:p>
        </p:txBody>
      </p:sp>
      <p:grpSp>
        <p:nvGrpSpPr>
          <p:cNvPr id="6" name="Group 5"/>
          <p:cNvGrpSpPr/>
          <p:nvPr/>
        </p:nvGrpSpPr>
        <p:grpSpPr>
          <a:xfrm>
            <a:off x="7573450" y="5836622"/>
            <a:ext cx="1368152" cy="369332"/>
            <a:chOff x="7573450" y="5836622"/>
            <a:chExt cx="1368152" cy="369332"/>
          </a:xfrm>
        </p:grpSpPr>
        <p:sp>
          <p:nvSpPr>
            <p:cNvPr id="2" name="Rounded Rectangle 1"/>
            <p:cNvSpPr/>
            <p:nvPr/>
          </p:nvSpPr>
          <p:spPr>
            <a:xfrm>
              <a:off x="7596336" y="5877272"/>
              <a:ext cx="1296144" cy="28803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TextBox 2"/>
            <p:cNvSpPr txBox="1"/>
            <p:nvPr/>
          </p:nvSpPr>
          <p:spPr>
            <a:xfrm>
              <a:off x="7573450" y="5836622"/>
              <a:ext cx="1368152" cy="369332"/>
            </a:xfrm>
            <a:prstGeom prst="rect">
              <a:avLst/>
            </a:prstGeom>
            <a:noFill/>
          </p:spPr>
          <p:txBody>
            <a:bodyPr wrap="square" rtlCol="0">
              <a:spAutoFit/>
            </a:bodyPr>
            <a:lstStyle/>
            <a:p>
              <a:r>
                <a:rPr lang="fr-BE" dirty="0" smtClean="0"/>
                <a:t>13/12/2018</a:t>
              </a:r>
              <a:endParaRPr lang="fr-BE" dirty="0"/>
            </a:p>
          </p:txBody>
        </p:sp>
      </p:grpSp>
    </p:spTree>
    <p:extLst>
      <p:ext uri="{BB962C8B-B14F-4D97-AF65-F5344CB8AC3E}">
        <p14:creationId xmlns:p14="http://schemas.microsoft.com/office/powerpoint/2010/main" val="12727753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Manque de vision </a:t>
            </a:r>
            <a:endParaRPr lang="fr-BE" dirty="0"/>
          </a:p>
        </p:txBody>
      </p:sp>
      <p:pic>
        <p:nvPicPr>
          <p:cNvPr id="6146" name="Picture 2" descr="RÃ©sultat de recherche d'images pour &quot;hammer design&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248" y="2204864"/>
            <a:ext cx="8568944"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27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left)">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dirty="0" smtClean="0"/>
              <a:t>Mauvaise identification des interlocuteurs</a:t>
            </a:r>
            <a:endParaRPr lang="fr-BE" dirty="0"/>
          </a:p>
        </p:txBody>
      </p:sp>
      <p:pic>
        <p:nvPicPr>
          <p:cNvPr id="1026" name="Picture 2" descr="RÃ©sultat de recherche d'images pour &quot;nokia as hammer&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916832"/>
            <a:ext cx="2247900" cy="29908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Ã©sultat de recherche d'images pour &quot;working man&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916832"/>
            <a:ext cx="5272013"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270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dirty="0" smtClean="0"/>
              <a:t>Pas d’information sur les résultats attendus</a:t>
            </a:r>
            <a:endParaRPr lang="fr-BE" dirty="0"/>
          </a:p>
        </p:txBody>
      </p:sp>
      <p:pic>
        <p:nvPicPr>
          <p:cNvPr id="7170" name="Picture 2" descr="RÃ©sultat de recherche d'images pour &quot;nail wall art&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1700808"/>
            <a:ext cx="6048672" cy="453650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fbeeldingsresultaat voor nail gu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1773" y="1196752"/>
            <a:ext cx="3182227" cy="2386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90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dirty="0" smtClean="0"/>
              <a:t>Mal utiliser le potentiel de l’outil</a:t>
            </a:r>
            <a:endParaRPr lang="fr-BE" dirty="0"/>
          </a:p>
        </p:txBody>
      </p:sp>
      <p:pic>
        <p:nvPicPr>
          <p:cNvPr id="2050" name="Picture 2" descr="Afbeeldingsresultaat voor hammer for dumm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349895"/>
            <a:ext cx="6191250" cy="4114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46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dirty="0" smtClean="0"/>
              <a:t>Pas de sensibilisation ni d’accompagnement des utilisateurs</a:t>
            </a:r>
            <a:endParaRPr lang="fr-BE"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2749" y="1412775"/>
            <a:ext cx="4518502" cy="4554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383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En résumé</a:t>
            </a:r>
            <a:endParaRPr lang="fr-BE" dirty="0"/>
          </a:p>
        </p:txBody>
      </p:sp>
      <p:sp>
        <p:nvSpPr>
          <p:cNvPr id="3" name="Content Placeholder 2"/>
          <p:cNvSpPr>
            <a:spLocks noGrp="1"/>
          </p:cNvSpPr>
          <p:nvPr>
            <p:ph idx="1"/>
          </p:nvPr>
        </p:nvSpPr>
        <p:spPr/>
        <p:txBody>
          <a:bodyPr>
            <a:normAutofit fontScale="92500" lnSpcReduction="10000"/>
          </a:bodyPr>
          <a:lstStyle/>
          <a:p>
            <a:r>
              <a:rPr lang="fr-BE" b="1" dirty="0"/>
              <a:t>ACCOMPAGNER</a:t>
            </a:r>
            <a:r>
              <a:rPr lang="fr-BE" dirty="0"/>
              <a:t> </a:t>
            </a:r>
            <a:r>
              <a:rPr lang="fr-BE" dirty="0" smtClean="0"/>
              <a:t>les </a:t>
            </a:r>
            <a:r>
              <a:rPr lang="fr-BE" dirty="0"/>
              <a:t>utilisateurs à chaque </a:t>
            </a:r>
            <a:r>
              <a:rPr lang="fr-BE" dirty="0" smtClean="0"/>
              <a:t>étape</a:t>
            </a:r>
            <a:endParaRPr lang="fr-BE" dirty="0"/>
          </a:p>
          <a:p>
            <a:r>
              <a:rPr lang="fr-BE" dirty="0"/>
              <a:t>S’assurer de l’</a:t>
            </a:r>
            <a:r>
              <a:rPr lang="fr-BE" b="1" dirty="0"/>
              <a:t>UTILITÉ</a:t>
            </a:r>
            <a:r>
              <a:rPr lang="fr-BE" dirty="0"/>
              <a:t> </a:t>
            </a:r>
            <a:r>
              <a:rPr lang="fr-BE" dirty="0" smtClean="0"/>
              <a:t>business </a:t>
            </a:r>
            <a:r>
              <a:rPr lang="fr-BE" dirty="0"/>
              <a:t>de </a:t>
            </a:r>
            <a:r>
              <a:rPr lang="fr-BE" dirty="0" smtClean="0"/>
              <a:t>chaque fonctionnalité</a:t>
            </a:r>
            <a:endParaRPr lang="fr-BE" dirty="0"/>
          </a:p>
          <a:p>
            <a:r>
              <a:rPr lang="fr-BE" dirty="0"/>
              <a:t>Expliquer les </a:t>
            </a:r>
            <a:r>
              <a:rPr lang="fr-BE" b="1" dirty="0"/>
              <a:t>RÉSULTATS</a:t>
            </a:r>
            <a:r>
              <a:rPr lang="fr-BE" dirty="0"/>
              <a:t> </a:t>
            </a:r>
            <a:r>
              <a:rPr lang="fr-BE" dirty="0" smtClean="0"/>
              <a:t>attendus (WHAT) </a:t>
            </a:r>
            <a:r>
              <a:rPr lang="fr-BE" dirty="0"/>
              <a:t>plutôt que </a:t>
            </a:r>
            <a:r>
              <a:rPr lang="fr-BE" dirty="0" smtClean="0"/>
              <a:t>le comment (HOW)</a:t>
            </a:r>
            <a:endParaRPr lang="fr-BE" dirty="0"/>
          </a:p>
          <a:p>
            <a:r>
              <a:rPr lang="fr-BE" dirty="0"/>
              <a:t>S’adresser aux </a:t>
            </a:r>
            <a:r>
              <a:rPr lang="fr-BE" b="1" dirty="0"/>
              <a:t>INTERLOCUTEURS</a:t>
            </a:r>
            <a:r>
              <a:rPr lang="fr-BE" dirty="0"/>
              <a:t> business qui </a:t>
            </a:r>
            <a:r>
              <a:rPr lang="fr-BE" dirty="0" smtClean="0"/>
              <a:t>utilise(</a:t>
            </a:r>
            <a:r>
              <a:rPr lang="fr-BE" dirty="0" err="1" smtClean="0"/>
              <a:t>ro</a:t>
            </a:r>
            <a:r>
              <a:rPr lang="fr-BE" dirty="0" smtClean="0"/>
              <a:t>)nt </a:t>
            </a:r>
            <a:r>
              <a:rPr lang="fr-BE" dirty="0"/>
              <a:t>vraiment </a:t>
            </a:r>
            <a:r>
              <a:rPr lang="fr-BE" dirty="0" smtClean="0"/>
              <a:t>l’application</a:t>
            </a:r>
            <a:endParaRPr lang="fr-BE" dirty="0"/>
          </a:p>
          <a:p>
            <a:r>
              <a:rPr lang="fr-BE" dirty="0"/>
              <a:t>Adopter une </a:t>
            </a:r>
            <a:r>
              <a:rPr lang="fr-BE" b="1" dirty="0"/>
              <a:t>VISION</a:t>
            </a:r>
            <a:r>
              <a:rPr lang="fr-BE" dirty="0"/>
              <a:t> claire et partagée par tous les </a:t>
            </a:r>
            <a:r>
              <a:rPr lang="fr-BE" dirty="0" smtClean="0"/>
              <a:t>intervenants</a:t>
            </a:r>
            <a:endParaRPr lang="fr-BE" dirty="0"/>
          </a:p>
        </p:txBody>
      </p:sp>
    </p:spTree>
    <p:extLst>
      <p:ext uri="{BB962C8B-B14F-4D97-AF65-F5344CB8AC3E}">
        <p14:creationId xmlns:p14="http://schemas.microsoft.com/office/powerpoint/2010/main" val="2528267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dirty="0" smtClean="0"/>
              <a:t>Gérer le changement</a:t>
            </a:r>
            <a:endParaRPr lang="fr-BE" dirty="0"/>
          </a:p>
        </p:txBody>
      </p:sp>
      <p:pic>
        <p:nvPicPr>
          <p:cNvPr id="1026" name="Picture 2" descr="C:\Users\kap\AppData\Local\Microsoft\Windows\Temporary Internet Files\Content.IE5\ML769MCT\hand-tools-1370482715Ku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2060848"/>
            <a:ext cx="3360985" cy="3360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752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Gestion de projet</a:t>
            </a:r>
            <a:endParaRPr lang="fr-BE" dirty="0"/>
          </a:p>
        </p:txBody>
      </p:sp>
      <p:sp>
        <p:nvSpPr>
          <p:cNvPr id="3" name="Content Placeholder 2"/>
          <p:cNvSpPr>
            <a:spLocks noGrp="1"/>
          </p:cNvSpPr>
          <p:nvPr>
            <p:ph idx="1"/>
          </p:nvPr>
        </p:nvSpPr>
        <p:spPr/>
        <p:txBody>
          <a:bodyPr/>
          <a:lstStyle/>
          <a:p>
            <a:r>
              <a:rPr lang="fr-BE" dirty="0" smtClean="0"/>
              <a:t>Fixe le cadre</a:t>
            </a:r>
          </a:p>
          <a:p>
            <a:r>
              <a:rPr lang="fr-BE" dirty="0" smtClean="0"/>
              <a:t>Une approche hybride Prince2-Agile est particulièrement adaptée</a:t>
            </a:r>
            <a:endParaRPr lang="fr-BE" dirty="0"/>
          </a:p>
        </p:txBody>
      </p:sp>
      <p:pic>
        <p:nvPicPr>
          <p:cNvPr id="1026" name="Picture 2" descr="C:\Users\kap\AppData\Local\Microsoft\Windows\Temporary Internet Files\Content.IE5\WSW4WE9T\3202419043_11556ebfcf[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3584820"/>
            <a:ext cx="3214285" cy="2076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5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dirty="0" smtClean="0"/>
              <a:t>Courbe du changement</a:t>
            </a:r>
            <a:endParaRPr lang="fr-BE"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1680" y="1484784"/>
            <a:ext cx="5934266" cy="4341614"/>
          </a:xfrm>
        </p:spPr>
      </p:pic>
      <p:sp>
        <p:nvSpPr>
          <p:cNvPr id="7" name="Content Placeholder 2"/>
          <p:cNvSpPr txBox="1">
            <a:spLocks/>
          </p:cNvSpPr>
          <p:nvPr/>
        </p:nvSpPr>
        <p:spPr>
          <a:xfrm>
            <a:off x="683568" y="1600200"/>
            <a:ext cx="8003231"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75000"/>
              <a:buFontTx/>
              <a:buBlip>
                <a:blip r:embed="rId3"/>
              </a:buBlip>
              <a:defRPr sz="3200" kern="1200">
                <a:solidFill>
                  <a:srgbClr val="0073C5"/>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2">
                    <a:lumMod val="60000"/>
                    <a:lumOff val="4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lumMod val="60000"/>
                    <a:lumOff val="4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lumMod val="60000"/>
                    <a:lumOff val="4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lumMod val="60000"/>
                    <a:lumOff val="4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Tx/>
              <a:buNone/>
            </a:pPr>
            <a:endParaRPr lang="en-US" sz="2800" dirty="0"/>
          </a:p>
        </p:txBody>
      </p:sp>
    </p:spTree>
    <p:extLst>
      <p:ext uri="{BB962C8B-B14F-4D97-AF65-F5344CB8AC3E}">
        <p14:creationId xmlns:p14="http://schemas.microsoft.com/office/powerpoint/2010/main" val="225612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4784"/>
            <a:ext cx="8003231" cy="1143000"/>
          </a:xfrm>
        </p:spPr>
        <p:txBody>
          <a:bodyPr>
            <a:normAutofit fontScale="90000"/>
          </a:bodyPr>
          <a:lstStyle/>
          <a:p>
            <a:r>
              <a:rPr lang="en-US" dirty="0" smtClean="0"/>
              <a:t>Le change management à </a:t>
            </a:r>
            <a:r>
              <a:rPr lang="en-US" dirty="0" err="1" smtClean="0"/>
              <a:t>chaque</a:t>
            </a:r>
            <a:r>
              <a:rPr lang="en-US" dirty="0" smtClean="0"/>
              <a:t> </a:t>
            </a:r>
            <a:r>
              <a:rPr lang="en-US" dirty="0" err="1" smtClean="0"/>
              <a:t>étape</a:t>
            </a:r>
            <a:r>
              <a:rPr lang="en-US" dirty="0" smtClean="0"/>
              <a:t> de </a:t>
            </a:r>
            <a:r>
              <a:rPr lang="en-US" dirty="0" err="1" smtClean="0"/>
              <a:t>votre</a:t>
            </a:r>
            <a:r>
              <a:rPr lang="en-US" dirty="0" smtClean="0"/>
              <a:t> </a:t>
            </a:r>
            <a:r>
              <a:rPr lang="en-US" dirty="0" err="1" smtClean="0"/>
              <a:t>projet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12579910"/>
              </p:ext>
            </p:extLst>
          </p:nvPr>
        </p:nvGraphicFramePr>
        <p:xfrm>
          <a:off x="684213" y="1268760"/>
          <a:ext cx="8002587"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540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576F072E-E85A-4F1F-B793-F15B33F8212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F2EF5655-A74E-4800-AEB1-DFCDDB19AAFC}"/>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C108E0D3-1794-4E3A-9FD7-224AF126F85E}"/>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ABCAB1DE-D3E9-4008-98AC-21F19DF1047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8949B235-EE32-4CAF-A872-B300BC6871B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443466" y="2636912"/>
            <a:ext cx="4257067" cy="1496296"/>
          </a:xfrm>
          <a:prstGeom prst="rect">
            <a:avLst/>
          </a:prstGeom>
        </p:spPr>
      </p:pic>
      <p:pic>
        <p:nvPicPr>
          <p:cNvPr id="6" name="Picture 5"/>
          <p:cNvPicPr>
            <a:picLocks noChangeAspect="1"/>
          </p:cNvPicPr>
          <p:nvPr/>
        </p:nvPicPr>
        <p:blipFill>
          <a:blip r:embed="rId4">
            <a:duotone>
              <a:prstClr val="black"/>
              <a:schemeClr val="accent2">
                <a:tint val="45000"/>
                <a:satMod val="400000"/>
              </a:schemeClr>
            </a:duotone>
          </a:blip>
          <a:stretch>
            <a:fillRect/>
          </a:stretch>
        </p:blipFill>
        <p:spPr>
          <a:xfrm rot="1094749">
            <a:off x="679040" y="3921500"/>
            <a:ext cx="4640982" cy="716342"/>
          </a:xfrm>
          <a:prstGeom prst="rect">
            <a:avLst/>
          </a:prstGeom>
        </p:spPr>
      </p:pic>
      <p:pic>
        <p:nvPicPr>
          <p:cNvPr id="7" name="Picture 6"/>
          <p:cNvPicPr>
            <a:picLocks noChangeAspect="1"/>
          </p:cNvPicPr>
          <p:nvPr/>
        </p:nvPicPr>
        <p:blipFill>
          <a:blip r:embed="rId5">
            <a:duotone>
              <a:prstClr val="black"/>
              <a:schemeClr val="accent2">
                <a:tint val="45000"/>
                <a:satMod val="400000"/>
              </a:schemeClr>
            </a:duotone>
          </a:blip>
          <a:stretch>
            <a:fillRect/>
          </a:stretch>
        </p:blipFill>
        <p:spPr>
          <a:xfrm rot="20338796">
            <a:off x="4106822" y="1088443"/>
            <a:ext cx="4610500" cy="670618"/>
          </a:xfrm>
          <a:prstGeom prst="rect">
            <a:avLst/>
          </a:prstGeom>
        </p:spPr>
      </p:pic>
      <p:pic>
        <p:nvPicPr>
          <p:cNvPr id="8" name="Picture 7"/>
          <p:cNvPicPr>
            <a:picLocks noChangeAspect="1"/>
          </p:cNvPicPr>
          <p:nvPr/>
        </p:nvPicPr>
        <p:blipFill>
          <a:blip r:embed="rId6">
            <a:duotone>
              <a:prstClr val="black"/>
              <a:schemeClr val="accent2">
                <a:tint val="45000"/>
                <a:satMod val="400000"/>
              </a:schemeClr>
            </a:duotone>
          </a:blip>
          <a:stretch>
            <a:fillRect/>
          </a:stretch>
        </p:blipFill>
        <p:spPr>
          <a:xfrm rot="20361540">
            <a:off x="4335482" y="5048304"/>
            <a:ext cx="4488569" cy="701101"/>
          </a:xfrm>
          <a:prstGeom prst="rect">
            <a:avLst/>
          </a:prstGeom>
        </p:spPr>
      </p:pic>
      <p:pic>
        <p:nvPicPr>
          <p:cNvPr id="9" name="Picture 8"/>
          <p:cNvPicPr>
            <a:picLocks noChangeAspect="1"/>
          </p:cNvPicPr>
          <p:nvPr/>
        </p:nvPicPr>
        <p:blipFill>
          <a:blip r:embed="rId7"/>
          <a:stretch>
            <a:fillRect/>
          </a:stretch>
        </p:blipFill>
        <p:spPr>
          <a:xfrm>
            <a:off x="2408527" y="2589295"/>
            <a:ext cx="4326943" cy="1569578"/>
          </a:xfrm>
          <a:prstGeom prst="rect">
            <a:avLst/>
          </a:prstGeom>
        </p:spPr>
      </p:pic>
      <p:pic>
        <p:nvPicPr>
          <p:cNvPr id="10" name="Picture 9"/>
          <p:cNvPicPr>
            <a:picLocks noChangeAspect="1"/>
          </p:cNvPicPr>
          <p:nvPr/>
        </p:nvPicPr>
        <p:blipFill>
          <a:blip r:embed="rId8">
            <a:duotone>
              <a:prstClr val="black"/>
              <a:schemeClr val="accent3">
                <a:tint val="45000"/>
                <a:satMod val="400000"/>
              </a:schemeClr>
            </a:duotone>
          </a:blip>
          <a:stretch>
            <a:fillRect/>
          </a:stretch>
        </p:blipFill>
        <p:spPr>
          <a:xfrm rot="21444346">
            <a:off x="500492" y="1102531"/>
            <a:ext cx="4610500" cy="944962"/>
          </a:xfrm>
          <a:prstGeom prst="rect">
            <a:avLst/>
          </a:prstGeom>
        </p:spPr>
      </p:pic>
      <p:pic>
        <p:nvPicPr>
          <p:cNvPr id="11" name="Picture 10"/>
          <p:cNvPicPr>
            <a:picLocks noChangeAspect="1"/>
          </p:cNvPicPr>
          <p:nvPr/>
        </p:nvPicPr>
        <p:blipFill>
          <a:blip r:embed="rId9">
            <a:duotone>
              <a:prstClr val="black"/>
              <a:schemeClr val="accent3">
                <a:tint val="45000"/>
                <a:satMod val="400000"/>
              </a:schemeClr>
            </a:duotone>
          </a:blip>
          <a:stretch>
            <a:fillRect/>
          </a:stretch>
        </p:blipFill>
        <p:spPr>
          <a:xfrm rot="765155">
            <a:off x="1210673" y="5328368"/>
            <a:ext cx="4473328" cy="708721"/>
          </a:xfrm>
          <a:prstGeom prst="rect">
            <a:avLst/>
          </a:prstGeom>
        </p:spPr>
      </p:pic>
      <p:pic>
        <p:nvPicPr>
          <p:cNvPr id="12" name="Picture 11"/>
          <p:cNvPicPr>
            <a:picLocks noChangeAspect="1"/>
          </p:cNvPicPr>
          <p:nvPr/>
        </p:nvPicPr>
        <p:blipFill>
          <a:blip r:embed="rId10">
            <a:duotone>
              <a:prstClr val="black"/>
              <a:schemeClr val="accent3">
                <a:tint val="45000"/>
                <a:satMod val="400000"/>
              </a:schemeClr>
            </a:duotone>
          </a:blip>
          <a:stretch>
            <a:fillRect/>
          </a:stretch>
        </p:blipFill>
        <p:spPr>
          <a:xfrm rot="1864814">
            <a:off x="4693546" y="1712098"/>
            <a:ext cx="4465707" cy="685859"/>
          </a:xfrm>
          <a:prstGeom prst="rect">
            <a:avLst/>
          </a:prstGeom>
        </p:spPr>
      </p:pic>
    </p:spTree>
    <p:extLst>
      <p:ext uri="{BB962C8B-B14F-4D97-AF65-F5344CB8AC3E}">
        <p14:creationId xmlns:p14="http://schemas.microsoft.com/office/powerpoint/2010/main" val="380814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9" y="274638"/>
            <a:ext cx="6408712" cy="1143000"/>
          </a:xfrm>
        </p:spPr>
        <p:txBody>
          <a:bodyPr>
            <a:normAutofit/>
          </a:bodyPr>
          <a:lstStyle/>
          <a:p>
            <a:r>
              <a:rPr lang="en-US" dirty="0" smtClean="0"/>
              <a:t>Teasing</a:t>
            </a:r>
            <a:endParaRPr lang="fr-BE" dirty="0"/>
          </a:p>
        </p:txBody>
      </p:sp>
      <p:sp>
        <p:nvSpPr>
          <p:cNvPr id="3" name="Content Placeholder 2"/>
          <p:cNvSpPr>
            <a:spLocks noGrp="1"/>
          </p:cNvSpPr>
          <p:nvPr>
            <p:ph idx="1"/>
          </p:nvPr>
        </p:nvSpPr>
        <p:spPr/>
        <p:txBody>
          <a:bodyPr/>
          <a:lstStyle/>
          <a:p>
            <a:r>
              <a:rPr lang="fr-BE" dirty="0" smtClean="0"/>
              <a:t>Montrer ce qu’est SharePoint (« évangélisation »)</a:t>
            </a:r>
          </a:p>
          <a:p>
            <a:r>
              <a:rPr lang="fr-BE" dirty="0"/>
              <a:t>Démos inspirantes</a:t>
            </a:r>
          </a:p>
          <a:p>
            <a:endParaRPr lang="fr-BE"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864" y="3284984"/>
            <a:ext cx="1971675" cy="2362200"/>
          </a:xfrm>
          <a:prstGeom prst="rect">
            <a:avLst/>
          </a:prstGeom>
        </p:spPr>
      </p:pic>
      <p:grpSp>
        <p:nvGrpSpPr>
          <p:cNvPr id="5" name="Group 4"/>
          <p:cNvGrpSpPr/>
          <p:nvPr/>
        </p:nvGrpSpPr>
        <p:grpSpPr>
          <a:xfrm>
            <a:off x="7092280" y="476672"/>
            <a:ext cx="1738843" cy="695537"/>
            <a:chOff x="1953" y="1915212"/>
            <a:chExt cx="1738843" cy="695537"/>
          </a:xfrm>
        </p:grpSpPr>
        <p:sp>
          <p:nvSpPr>
            <p:cNvPr id="6" name="Chevron 5"/>
            <p:cNvSpPr/>
            <p:nvPr/>
          </p:nvSpPr>
          <p:spPr>
            <a:xfrm>
              <a:off x="1953" y="1915212"/>
              <a:ext cx="1738843" cy="695537"/>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Chevron 4"/>
            <p:cNvSpPr/>
            <p:nvPr/>
          </p:nvSpPr>
          <p:spPr>
            <a:xfrm>
              <a:off x="349722" y="1915212"/>
              <a:ext cx="1043306" cy="6955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t>Pre-project</a:t>
              </a:r>
              <a:endParaRPr lang="en-US" sz="1400" kern="1200" dirty="0"/>
            </a:p>
          </p:txBody>
        </p:sp>
      </p:grpSp>
    </p:spTree>
    <p:extLst>
      <p:ext uri="{BB962C8B-B14F-4D97-AF65-F5344CB8AC3E}">
        <p14:creationId xmlns:p14="http://schemas.microsoft.com/office/powerpoint/2010/main" val="15465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9" y="274638"/>
            <a:ext cx="6408712" cy="1143000"/>
          </a:xfrm>
        </p:spPr>
        <p:txBody>
          <a:bodyPr>
            <a:normAutofit fontScale="90000"/>
          </a:bodyPr>
          <a:lstStyle/>
          <a:p>
            <a:pPr>
              <a:lnSpc>
                <a:spcPct val="120000"/>
              </a:lnSpc>
            </a:pPr>
            <a:r>
              <a:rPr lang="fr-BE" dirty="0" err="1"/>
              <a:t>Stakeholders</a:t>
            </a:r>
            <a:r>
              <a:rPr lang="fr-BE" dirty="0"/>
              <a:t> Impact </a:t>
            </a:r>
            <a:r>
              <a:rPr lang="fr-BE" dirty="0" err="1"/>
              <a:t>Assessment</a:t>
            </a:r>
            <a:endParaRPr lang="fr-BE" dirty="0"/>
          </a:p>
        </p:txBody>
      </p:sp>
      <p:sp>
        <p:nvSpPr>
          <p:cNvPr id="3" name="Content Placeholder 2"/>
          <p:cNvSpPr>
            <a:spLocks noGrp="1"/>
          </p:cNvSpPr>
          <p:nvPr>
            <p:ph idx="1"/>
          </p:nvPr>
        </p:nvSpPr>
        <p:spPr>
          <a:xfrm>
            <a:off x="395536" y="1639341"/>
            <a:ext cx="8136904" cy="4525963"/>
          </a:xfrm>
        </p:spPr>
        <p:txBody>
          <a:bodyPr>
            <a:noAutofit/>
          </a:bodyPr>
          <a:lstStyle/>
          <a:p>
            <a:pPr>
              <a:lnSpc>
                <a:spcPct val="120000"/>
              </a:lnSpc>
            </a:pPr>
            <a:r>
              <a:rPr lang="fr-BE" sz="2000" dirty="0" smtClean="0"/>
              <a:t>Lister TOUS les (groupes d’)intervenants</a:t>
            </a:r>
          </a:p>
          <a:p>
            <a:pPr>
              <a:lnSpc>
                <a:spcPct val="120000"/>
              </a:lnSpc>
            </a:pPr>
            <a:r>
              <a:rPr lang="fr-BE" sz="2000" dirty="0" smtClean="0"/>
              <a:t>Evaluer </a:t>
            </a:r>
          </a:p>
          <a:p>
            <a:pPr lvl="1">
              <a:lnSpc>
                <a:spcPct val="120000"/>
              </a:lnSpc>
            </a:pPr>
            <a:r>
              <a:rPr lang="fr-BE" sz="2000" dirty="0" smtClean="0"/>
              <a:t>L’impact du changement sur eux</a:t>
            </a:r>
          </a:p>
          <a:p>
            <a:pPr lvl="1">
              <a:lnSpc>
                <a:spcPct val="120000"/>
              </a:lnSpc>
            </a:pPr>
            <a:r>
              <a:rPr lang="fr-BE" sz="2000" dirty="0" smtClean="0"/>
              <a:t>L’impact qu’ils peuvent avoir sur le projet</a:t>
            </a:r>
          </a:p>
          <a:p>
            <a:pPr lvl="1">
              <a:lnSpc>
                <a:spcPct val="120000"/>
              </a:lnSpc>
            </a:pPr>
            <a:r>
              <a:rPr lang="fr-BE" sz="2000" dirty="0" smtClean="0"/>
              <a:t>leur état d’esprit vis-à-vis du changement</a:t>
            </a:r>
          </a:p>
          <a:p>
            <a:pPr lvl="1">
              <a:lnSpc>
                <a:spcPct val="120000"/>
              </a:lnSpc>
            </a:pPr>
            <a:r>
              <a:rPr lang="fr-BE" sz="2000" dirty="0" smtClean="0"/>
              <a:t>L’état d’esprit vers lequel on veut les amener </a:t>
            </a:r>
          </a:p>
        </p:txBody>
      </p:sp>
      <p:grpSp>
        <p:nvGrpSpPr>
          <p:cNvPr id="4" name="Group 3"/>
          <p:cNvGrpSpPr/>
          <p:nvPr/>
        </p:nvGrpSpPr>
        <p:grpSpPr>
          <a:xfrm>
            <a:off x="7092280" y="476672"/>
            <a:ext cx="1738843" cy="695537"/>
            <a:chOff x="1953" y="1915212"/>
            <a:chExt cx="1738843" cy="695537"/>
          </a:xfrm>
        </p:grpSpPr>
        <p:sp>
          <p:nvSpPr>
            <p:cNvPr id="5" name="Chevron 4"/>
            <p:cNvSpPr/>
            <p:nvPr/>
          </p:nvSpPr>
          <p:spPr>
            <a:xfrm>
              <a:off x="1953" y="1915212"/>
              <a:ext cx="1738843" cy="695537"/>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Chevron 4"/>
            <p:cNvSpPr/>
            <p:nvPr/>
          </p:nvSpPr>
          <p:spPr>
            <a:xfrm>
              <a:off x="349722" y="1915212"/>
              <a:ext cx="1043306" cy="6955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t>Pre-project</a:t>
              </a:r>
              <a:endParaRPr lang="en-US" sz="1400" kern="1200" dirty="0"/>
            </a:p>
          </p:txBody>
        </p:sp>
      </p:gr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3579" y="4365104"/>
            <a:ext cx="7510909"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870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fade">
                                      <p:cBhvr>
                                        <p:cTn id="2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9" y="274638"/>
            <a:ext cx="6552728" cy="1143000"/>
          </a:xfrm>
        </p:spPr>
        <p:txBody>
          <a:bodyPr>
            <a:normAutofit fontScale="90000"/>
          </a:bodyPr>
          <a:lstStyle/>
          <a:p>
            <a:r>
              <a:rPr lang="fr-BE" dirty="0" err="1"/>
              <a:t>Stakeholders</a:t>
            </a:r>
            <a:r>
              <a:rPr lang="fr-BE" dirty="0"/>
              <a:t> Impact </a:t>
            </a:r>
            <a:r>
              <a:rPr lang="fr-BE" dirty="0" err="1"/>
              <a:t>Assessment</a:t>
            </a:r>
            <a:endParaRPr lang="fr-BE" dirty="0"/>
          </a:p>
        </p:txBody>
      </p:sp>
      <p:sp>
        <p:nvSpPr>
          <p:cNvPr id="3" name="Content Placeholder 2"/>
          <p:cNvSpPr>
            <a:spLocks noGrp="1"/>
          </p:cNvSpPr>
          <p:nvPr>
            <p:ph idx="1"/>
          </p:nvPr>
        </p:nvSpPr>
        <p:spPr>
          <a:xfrm>
            <a:off x="683570" y="1711349"/>
            <a:ext cx="4440944" cy="4525963"/>
          </a:xfrm>
        </p:spPr>
        <p:txBody>
          <a:bodyPr>
            <a:normAutofit/>
          </a:bodyPr>
          <a:lstStyle/>
          <a:p>
            <a:pPr>
              <a:lnSpc>
                <a:spcPct val="120000"/>
              </a:lnSpc>
            </a:pPr>
            <a:r>
              <a:rPr lang="fr-BE" sz="2200" dirty="0"/>
              <a:t>Le résultat se visualise dans une grille</a:t>
            </a:r>
          </a:p>
          <a:p>
            <a:pPr>
              <a:lnSpc>
                <a:spcPct val="120000"/>
              </a:lnSpc>
            </a:pPr>
            <a:r>
              <a:rPr lang="fr-BE" sz="2200" dirty="0" smtClean="0">
                <a:sym typeface="Wingdings" panose="05000000000000000000" pitchFamily="2" charset="2"/>
              </a:rPr>
              <a:t>Cette analyse </a:t>
            </a:r>
          </a:p>
          <a:p>
            <a:pPr lvl="1">
              <a:lnSpc>
                <a:spcPct val="120000"/>
              </a:lnSpc>
            </a:pPr>
            <a:r>
              <a:rPr lang="fr-BE" sz="2000" dirty="0" smtClean="0">
                <a:sym typeface="Wingdings" panose="05000000000000000000" pitchFamily="2" charset="2"/>
              </a:rPr>
              <a:t>Doit être revue régulièrement durant le projet </a:t>
            </a:r>
          </a:p>
          <a:p>
            <a:pPr lvl="1">
              <a:lnSpc>
                <a:spcPct val="120000"/>
              </a:lnSpc>
            </a:pPr>
            <a:r>
              <a:rPr lang="fr-BE" sz="2000" dirty="0" smtClean="0">
                <a:sym typeface="Wingdings" panose="05000000000000000000" pitchFamily="2" charset="2"/>
              </a:rPr>
              <a:t>Permet </a:t>
            </a:r>
            <a:r>
              <a:rPr lang="fr-BE" sz="2000" dirty="0">
                <a:sym typeface="Wingdings" panose="05000000000000000000" pitchFamily="2" charset="2"/>
              </a:rPr>
              <a:t>de mettre l’effort là où il est le plus utile !</a:t>
            </a:r>
            <a:endParaRPr lang="fr-BE" sz="2000" dirty="0"/>
          </a:p>
          <a:p>
            <a:endParaRPr lang="fr-BE" sz="3600"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4513" y="1739949"/>
            <a:ext cx="4019487" cy="309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a:off x="7092280" y="476672"/>
            <a:ext cx="1738843" cy="695537"/>
            <a:chOff x="1953" y="1915212"/>
            <a:chExt cx="1738843" cy="695537"/>
          </a:xfrm>
        </p:grpSpPr>
        <p:sp>
          <p:nvSpPr>
            <p:cNvPr id="6" name="Chevron 5"/>
            <p:cNvSpPr/>
            <p:nvPr/>
          </p:nvSpPr>
          <p:spPr>
            <a:xfrm>
              <a:off x="1953" y="1915212"/>
              <a:ext cx="1738843" cy="695537"/>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Chevron 4"/>
            <p:cNvSpPr/>
            <p:nvPr/>
          </p:nvSpPr>
          <p:spPr>
            <a:xfrm>
              <a:off x="349722" y="1915212"/>
              <a:ext cx="1043306" cy="6955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t>Pre-project</a:t>
              </a:r>
              <a:endParaRPr lang="en-US" sz="1400" kern="1200" dirty="0"/>
            </a:p>
          </p:txBody>
        </p:sp>
      </p:grpSp>
    </p:spTree>
    <p:extLst>
      <p:ext uri="{BB962C8B-B14F-4D97-AF65-F5344CB8AC3E}">
        <p14:creationId xmlns:p14="http://schemas.microsoft.com/office/powerpoint/2010/main" val="3717490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9" y="274638"/>
            <a:ext cx="6552728" cy="1143000"/>
          </a:xfrm>
        </p:spPr>
        <p:txBody>
          <a:bodyPr>
            <a:normAutofit fontScale="90000"/>
          </a:bodyPr>
          <a:lstStyle/>
          <a:p>
            <a:r>
              <a:rPr lang="fr-BE" dirty="0"/>
              <a:t>Collecter et prioriser les besoins</a:t>
            </a:r>
          </a:p>
        </p:txBody>
      </p:sp>
      <p:sp>
        <p:nvSpPr>
          <p:cNvPr id="4" name="Footer Placeholder 3"/>
          <p:cNvSpPr>
            <a:spLocks noGrp="1"/>
          </p:cNvSpPr>
          <p:nvPr>
            <p:ph type="ftr" sz="quarter" idx="4294967295"/>
          </p:nvPr>
        </p:nvSpPr>
        <p:spPr>
          <a:xfrm>
            <a:off x="0" y="6356350"/>
            <a:ext cx="2895600" cy="365125"/>
          </a:xfrm>
        </p:spPr>
        <p:txBody>
          <a:bodyPr/>
          <a:lstStyle/>
          <a:p>
            <a:r>
              <a:rPr lang="en-GB" smtClean="0"/>
              <a:t>SharePoint User Group</a:t>
            </a:r>
            <a:endParaRPr lang="en-GB" dirty="0"/>
          </a:p>
        </p:txBody>
      </p:sp>
      <p:sp>
        <p:nvSpPr>
          <p:cNvPr id="5" name="Slide Number Placeholder 4"/>
          <p:cNvSpPr>
            <a:spLocks noGrp="1"/>
          </p:cNvSpPr>
          <p:nvPr>
            <p:ph type="sldNum" sz="quarter" idx="4294967295"/>
          </p:nvPr>
        </p:nvSpPr>
        <p:spPr>
          <a:xfrm>
            <a:off x="0" y="6356350"/>
            <a:ext cx="585788" cy="365125"/>
          </a:xfrm>
        </p:spPr>
        <p:txBody>
          <a:bodyPr/>
          <a:lstStyle/>
          <a:p>
            <a:fld id="{4B942A4A-A7AA-4BBF-B0BE-5FC264D5677A}" type="slidenum">
              <a:rPr lang="en-GB" smtClean="0"/>
              <a:pPr/>
              <a:t>23</a:t>
            </a:fld>
            <a:endParaRPr lang="en-GB" dirty="0"/>
          </a:p>
        </p:txBody>
      </p:sp>
      <p:grpSp>
        <p:nvGrpSpPr>
          <p:cNvPr id="6" name="Group 5"/>
          <p:cNvGrpSpPr/>
          <p:nvPr/>
        </p:nvGrpSpPr>
        <p:grpSpPr>
          <a:xfrm>
            <a:off x="7236296" y="476672"/>
            <a:ext cx="1738843" cy="695537"/>
            <a:chOff x="1566912" y="1915212"/>
            <a:chExt cx="1738843" cy="695537"/>
          </a:xfrm>
        </p:grpSpPr>
        <p:sp>
          <p:nvSpPr>
            <p:cNvPr id="7" name="Chevron 6"/>
            <p:cNvSpPr/>
            <p:nvPr/>
          </p:nvSpPr>
          <p:spPr>
            <a:xfrm>
              <a:off x="1566912" y="1915212"/>
              <a:ext cx="1738843" cy="695537"/>
            </a:xfrm>
            <a:prstGeom prst="chevron">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Chevron 4"/>
            <p:cNvSpPr/>
            <p:nvPr/>
          </p:nvSpPr>
          <p:spPr>
            <a:xfrm>
              <a:off x="1914681" y="1915212"/>
              <a:ext cx="1043306" cy="6955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t>Analysis</a:t>
              </a:r>
              <a:endParaRPr lang="en-US" sz="1400" kern="1200" dirty="0"/>
            </a:p>
          </p:txBody>
        </p:sp>
      </p:grpSp>
      <p:grpSp>
        <p:nvGrpSpPr>
          <p:cNvPr id="12" name="Group 11"/>
          <p:cNvGrpSpPr/>
          <p:nvPr/>
        </p:nvGrpSpPr>
        <p:grpSpPr>
          <a:xfrm>
            <a:off x="467544" y="1490489"/>
            <a:ext cx="2305741" cy="2338621"/>
            <a:chOff x="683568" y="1490489"/>
            <a:chExt cx="2305741" cy="2338621"/>
          </a:xfrm>
        </p:grpSpPr>
        <p:pic>
          <p:nvPicPr>
            <p:cNvPr id="2050" name="Picture 2" descr="C:\Users\kap\AppData\Local\Microsoft\Windows\Temporary Internet Files\Content.IE5\ML769MCT\blogimage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490489"/>
              <a:ext cx="2305741" cy="220486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975793" y="3429000"/>
              <a:ext cx="1651991" cy="400110"/>
            </a:xfrm>
            <a:prstGeom prst="rect">
              <a:avLst/>
            </a:prstGeom>
            <a:noFill/>
          </p:spPr>
          <p:txBody>
            <a:bodyPr wrap="none" rtlCol="0">
              <a:spAutoFit/>
            </a:bodyPr>
            <a:lstStyle/>
            <a:p>
              <a:pPr algn="ctr"/>
              <a:r>
                <a:rPr lang="fr-BE" sz="2000" dirty="0" smtClean="0">
                  <a:solidFill>
                    <a:srgbClr val="0073C5"/>
                  </a:solidFill>
                </a:rPr>
                <a:t>Brainstorming</a:t>
              </a:r>
              <a:endParaRPr lang="fr-BE" sz="2000" dirty="0">
                <a:solidFill>
                  <a:srgbClr val="0073C5"/>
                </a:solidFill>
              </a:endParaRPr>
            </a:p>
          </p:txBody>
        </p:sp>
      </p:grpSp>
      <p:grpSp>
        <p:nvGrpSpPr>
          <p:cNvPr id="13" name="Group 12"/>
          <p:cNvGrpSpPr/>
          <p:nvPr/>
        </p:nvGrpSpPr>
        <p:grpSpPr>
          <a:xfrm>
            <a:off x="3387080" y="1712218"/>
            <a:ext cx="2193032" cy="1983135"/>
            <a:chOff x="3491880" y="1712218"/>
            <a:chExt cx="2193032" cy="1983135"/>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1880" y="1712218"/>
              <a:ext cx="2193032" cy="1644774"/>
            </a:xfrm>
            <a:prstGeom prst="rect">
              <a:avLst/>
            </a:prstGeom>
          </p:spPr>
        </p:pic>
        <p:sp>
          <p:nvSpPr>
            <p:cNvPr id="17" name="TextBox 16"/>
            <p:cNvSpPr txBox="1"/>
            <p:nvPr/>
          </p:nvSpPr>
          <p:spPr>
            <a:xfrm>
              <a:off x="3915777" y="3295243"/>
              <a:ext cx="1345241" cy="400110"/>
            </a:xfrm>
            <a:prstGeom prst="rect">
              <a:avLst/>
            </a:prstGeom>
            <a:noFill/>
          </p:spPr>
          <p:txBody>
            <a:bodyPr wrap="none" rtlCol="0">
              <a:spAutoFit/>
            </a:bodyPr>
            <a:lstStyle/>
            <a:p>
              <a:pPr algn="ctr"/>
              <a:r>
                <a:rPr lang="fr-BE" sz="2000" dirty="0" smtClean="0">
                  <a:solidFill>
                    <a:srgbClr val="0073C5"/>
                  </a:solidFill>
                </a:rPr>
                <a:t>Workshops</a:t>
              </a:r>
              <a:endParaRPr lang="fr-BE" sz="2000" dirty="0">
                <a:solidFill>
                  <a:srgbClr val="0073C5"/>
                </a:solidFill>
              </a:endParaRPr>
            </a:p>
          </p:txBody>
        </p:sp>
      </p:grpSp>
      <p:grpSp>
        <p:nvGrpSpPr>
          <p:cNvPr id="14" name="Group 13"/>
          <p:cNvGrpSpPr/>
          <p:nvPr/>
        </p:nvGrpSpPr>
        <p:grpSpPr>
          <a:xfrm>
            <a:off x="6298667" y="1962128"/>
            <a:ext cx="2698626" cy="1722966"/>
            <a:chOff x="6298667" y="1962128"/>
            <a:chExt cx="2698626" cy="1722966"/>
          </a:xfrm>
        </p:grpSpPr>
        <p:pic>
          <p:nvPicPr>
            <p:cNvPr id="2052" name="Picture 4" descr="C:\Users\kap\AppData\Local\Microsoft\Windows\Temporary Internet Files\Content.IE5\JIUH0SX2\interview[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8667" y="1962128"/>
              <a:ext cx="2698626" cy="1322856"/>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7013769" y="3284984"/>
              <a:ext cx="1268424" cy="400110"/>
            </a:xfrm>
            <a:prstGeom prst="rect">
              <a:avLst/>
            </a:prstGeom>
            <a:noFill/>
          </p:spPr>
          <p:txBody>
            <a:bodyPr wrap="none" rtlCol="0">
              <a:spAutoFit/>
            </a:bodyPr>
            <a:lstStyle/>
            <a:p>
              <a:pPr algn="ctr"/>
              <a:r>
                <a:rPr lang="fr-BE" sz="2000" dirty="0" smtClean="0">
                  <a:solidFill>
                    <a:srgbClr val="0073C5"/>
                  </a:solidFill>
                </a:rPr>
                <a:t>Interviews</a:t>
              </a:r>
              <a:endParaRPr lang="fr-BE" sz="2000" dirty="0">
                <a:solidFill>
                  <a:srgbClr val="0073C5"/>
                </a:solidFill>
              </a:endParaRPr>
            </a:p>
          </p:txBody>
        </p:sp>
      </p:grpSp>
      <p:grpSp>
        <p:nvGrpSpPr>
          <p:cNvPr id="15" name="Group 14"/>
          <p:cNvGrpSpPr/>
          <p:nvPr/>
        </p:nvGrpSpPr>
        <p:grpSpPr>
          <a:xfrm>
            <a:off x="2123728" y="4080852"/>
            <a:ext cx="2235613" cy="2274948"/>
            <a:chOff x="2248236" y="4080852"/>
            <a:chExt cx="2235613" cy="2274948"/>
          </a:xfrm>
        </p:grpSpPr>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20803" y="4080852"/>
              <a:ext cx="1490475" cy="1868428"/>
            </a:xfrm>
            <a:prstGeom prst="rect">
              <a:avLst/>
            </a:prstGeom>
          </p:spPr>
        </p:pic>
        <p:sp>
          <p:nvSpPr>
            <p:cNvPr id="21" name="TextBox 20"/>
            <p:cNvSpPr txBox="1"/>
            <p:nvPr/>
          </p:nvSpPr>
          <p:spPr>
            <a:xfrm>
              <a:off x="2248236" y="5955690"/>
              <a:ext cx="2235613" cy="400110"/>
            </a:xfrm>
            <a:prstGeom prst="rect">
              <a:avLst/>
            </a:prstGeom>
            <a:noFill/>
          </p:spPr>
          <p:txBody>
            <a:bodyPr wrap="none" rtlCol="0">
              <a:spAutoFit/>
            </a:bodyPr>
            <a:lstStyle/>
            <a:p>
              <a:pPr algn="ctr"/>
              <a:r>
                <a:rPr lang="fr-BE" sz="2000" dirty="0" smtClean="0">
                  <a:solidFill>
                    <a:srgbClr val="0073C5"/>
                  </a:solidFill>
                </a:rPr>
                <a:t>Enquêtes de terrain</a:t>
              </a:r>
              <a:endParaRPr lang="fr-BE" sz="2000" dirty="0">
                <a:solidFill>
                  <a:srgbClr val="0073C5"/>
                </a:solidFill>
              </a:endParaRPr>
            </a:p>
          </p:txBody>
        </p:sp>
      </p:grpSp>
      <p:grpSp>
        <p:nvGrpSpPr>
          <p:cNvPr id="16" name="Group 15"/>
          <p:cNvGrpSpPr/>
          <p:nvPr/>
        </p:nvGrpSpPr>
        <p:grpSpPr>
          <a:xfrm>
            <a:off x="4644008" y="4080852"/>
            <a:ext cx="2677143" cy="2504306"/>
            <a:chOff x="4835277" y="4080852"/>
            <a:chExt cx="2677143" cy="2504306"/>
          </a:xfrm>
        </p:grpSpPr>
        <p:pic>
          <p:nvPicPr>
            <p:cNvPr id="2053" name="Picture 5" descr="C:\Users\kap\AppData\Local\Microsoft\Windows\Temporary Internet Files\Content.IE5\P2TA8IRD\workflow[1].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76664" y="4080852"/>
              <a:ext cx="1198176" cy="1819453"/>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4835277" y="5877272"/>
              <a:ext cx="2677143" cy="707886"/>
            </a:xfrm>
            <a:prstGeom prst="rect">
              <a:avLst/>
            </a:prstGeom>
            <a:noFill/>
          </p:spPr>
          <p:txBody>
            <a:bodyPr wrap="none" rtlCol="0">
              <a:spAutoFit/>
            </a:bodyPr>
            <a:lstStyle/>
            <a:p>
              <a:pPr algn="ctr"/>
              <a:r>
                <a:rPr lang="fr-BE" sz="2000" dirty="0" smtClean="0">
                  <a:solidFill>
                    <a:srgbClr val="0073C5"/>
                  </a:solidFill>
                </a:rPr>
                <a:t>Analyse applications et/</a:t>
              </a:r>
            </a:p>
            <a:p>
              <a:pPr algn="ctr"/>
              <a:r>
                <a:rPr lang="fr-BE" sz="2000" dirty="0" smtClean="0">
                  <a:solidFill>
                    <a:srgbClr val="0073C5"/>
                  </a:solidFill>
                </a:rPr>
                <a:t>ou processus existants</a:t>
              </a:r>
              <a:endParaRPr lang="fr-BE" sz="2000" dirty="0">
                <a:solidFill>
                  <a:srgbClr val="0073C5"/>
                </a:solidFill>
              </a:endParaRPr>
            </a:p>
          </p:txBody>
        </p:sp>
      </p:grpSp>
    </p:spTree>
    <p:extLst>
      <p:ext uri="{BB962C8B-B14F-4D97-AF65-F5344CB8AC3E}">
        <p14:creationId xmlns:p14="http://schemas.microsoft.com/office/powerpoint/2010/main" val="4285254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590193" y="1319433"/>
            <a:ext cx="5937634" cy="5166178"/>
            <a:chOff x="-908501" y="1650037"/>
            <a:chExt cx="5937634" cy="5166178"/>
          </a:xfrm>
        </p:grpSpPr>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600"/>
            <a:stretch/>
          </p:blipFill>
          <p:spPr bwMode="auto">
            <a:xfrm>
              <a:off x="-908501" y="1650037"/>
              <a:ext cx="5937634" cy="5166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1" name="Group 20"/>
            <p:cNvGrpSpPr/>
            <p:nvPr/>
          </p:nvGrpSpPr>
          <p:grpSpPr>
            <a:xfrm>
              <a:off x="251520" y="2024844"/>
              <a:ext cx="4104456" cy="3744416"/>
              <a:chOff x="2627784" y="1700808"/>
              <a:chExt cx="4104456" cy="3744416"/>
            </a:xfrm>
          </p:grpSpPr>
          <p:sp>
            <p:nvSpPr>
              <p:cNvPr id="9" name="Flowchart: Document 8"/>
              <p:cNvSpPr/>
              <p:nvPr/>
            </p:nvSpPr>
            <p:spPr>
              <a:xfrm>
                <a:off x="6228184" y="2276872"/>
                <a:ext cx="504056" cy="504056"/>
              </a:xfrm>
              <a:prstGeom prst="flowChartDocumen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Flowchart: Document 9"/>
              <p:cNvSpPr/>
              <p:nvPr/>
            </p:nvSpPr>
            <p:spPr>
              <a:xfrm>
                <a:off x="5657191" y="1700808"/>
                <a:ext cx="504056" cy="504056"/>
              </a:xfrm>
              <a:prstGeom prst="flowChartDocumen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Flowchart: Document 10"/>
              <p:cNvSpPr/>
              <p:nvPr/>
            </p:nvSpPr>
            <p:spPr>
              <a:xfrm>
                <a:off x="6228184" y="1700808"/>
                <a:ext cx="504056" cy="504056"/>
              </a:xfrm>
              <a:prstGeom prst="flowChartDocumen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Flowchart: Document 11"/>
              <p:cNvSpPr/>
              <p:nvPr/>
            </p:nvSpPr>
            <p:spPr>
              <a:xfrm>
                <a:off x="4788024" y="2780928"/>
                <a:ext cx="504056" cy="504056"/>
              </a:xfrm>
              <a:prstGeom prst="flowChartDocumen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Flowchart: Document 12"/>
              <p:cNvSpPr/>
              <p:nvPr/>
            </p:nvSpPr>
            <p:spPr>
              <a:xfrm>
                <a:off x="5405163" y="3802015"/>
                <a:ext cx="504056" cy="504056"/>
              </a:xfrm>
              <a:prstGeom prst="flowChartDocumen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Flowchart: Document 13"/>
              <p:cNvSpPr/>
              <p:nvPr/>
            </p:nvSpPr>
            <p:spPr>
              <a:xfrm>
                <a:off x="2627784" y="2429272"/>
                <a:ext cx="504056" cy="504056"/>
              </a:xfrm>
              <a:prstGeom prst="flowChartDocumen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Flowchart: Document 14"/>
              <p:cNvSpPr/>
              <p:nvPr/>
            </p:nvSpPr>
            <p:spPr>
              <a:xfrm>
                <a:off x="3491880" y="4941168"/>
                <a:ext cx="504056" cy="504056"/>
              </a:xfrm>
              <a:prstGeom prst="flowChartDocumen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 name="Flowchart: Document 15"/>
              <p:cNvSpPr/>
              <p:nvPr/>
            </p:nvSpPr>
            <p:spPr>
              <a:xfrm>
                <a:off x="3524503" y="3578486"/>
                <a:ext cx="504056" cy="504056"/>
              </a:xfrm>
              <a:prstGeom prst="flowChartDocumen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7" name="Flowchart: Document 16"/>
              <p:cNvSpPr/>
              <p:nvPr/>
            </p:nvSpPr>
            <p:spPr>
              <a:xfrm>
                <a:off x="4615509" y="4437112"/>
                <a:ext cx="504056" cy="504056"/>
              </a:xfrm>
              <a:prstGeom prst="flowChartDocumen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8" name="Flowchart: Document 17"/>
              <p:cNvSpPr/>
              <p:nvPr/>
            </p:nvSpPr>
            <p:spPr>
              <a:xfrm>
                <a:off x="3995936" y="2024844"/>
                <a:ext cx="504056" cy="504056"/>
              </a:xfrm>
              <a:prstGeom prst="flowChartDocumen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9" name="Flowchart: Document 18"/>
              <p:cNvSpPr/>
              <p:nvPr/>
            </p:nvSpPr>
            <p:spPr>
              <a:xfrm>
                <a:off x="6228184" y="4689140"/>
                <a:ext cx="504056" cy="504056"/>
              </a:xfrm>
              <a:prstGeom prst="flowChartDocumen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0" name="Flowchart: Document 19"/>
              <p:cNvSpPr/>
              <p:nvPr/>
            </p:nvSpPr>
            <p:spPr>
              <a:xfrm>
                <a:off x="3349554" y="3795950"/>
                <a:ext cx="504056" cy="504056"/>
              </a:xfrm>
              <a:prstGeom prst="flowChartDocumen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grpSp>
      <p:sp>
        <p:nvSpPr>
          <p:cNvPr id="22" name="Title 1"/>
          <p:cNvSpPr>
            <a:spLocks noGrp="1"/>
          </p:cNvSpPr>
          <p:nvPr>
            <p:ph type="title"/>
          </p:nvPr>
        </p:nvSpPr>
        <p:spPr>
          <a:xfrm>
            <a:off x="683569" y="274638"/>
            <a:ext cx="6552728" cy="1143000"/>
          </a:xfrm>
        </p:spPr>
        <p:txBody>
          <a:bodyPr>
            <a:normAutofit fontScale="90000"/>
          </a:bodyPr>
          <a:lstStyle/>
          <a:p>
            <a:r>
              <a:rPr lang="fr-BE" dirty="0"/>
              <a:t>Collecter et prioriser les besoins</a:t>
            </a:r>
          </a:p>
        </p:txBody>
      </p:sp>
      <p:grpSp>
        <p:nvGrpSpPr>
          <p:cNvPr id="26" name="Group 25"/>
          <p:cNvGrpSpPr/>
          <p:nvPr/>
        </p:nvGrpSpPr>
        <p:grpSpPr>
          <a:xfrm>
            <a:off x="7236296" y="476672"/>
            <a:ext cx="1738843" cy="695537"/>
            <a:chOff x="1566912" y="1915212"/>
            <a:chExt cx="1738843" cy="695537"/>
          </a:xfrm>
        </p:grpSpPr>
        <p:sp>
          <p:nvSpPr>
            <p:cNvPr id="27" name="Chevron 26"/>
            <p:cNvSpPr/>
            <p:nvPr/>
          </p:nvSpPr>
          <p:spPr>
            <a:xfrm>
              <a:off x="1566912" y="1915212"/>
              <a:ext cx="1738843" cy="695537"/>
            </a:xfrm>
            <a:prstGeom prst="chevron">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Chevron 4"/>
            <p:cNvSpPr/>
            <p:nvPr/>
          </p:nvSpPr>
          <p:spPr>
            <a:xfrm>
              <a:off x="1914681" y="1915212"/>
              <a:ext cx="1043306" cy="6955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t>Analysis</a:t>
              </a:r>
              <a:endParaRPr lang="en-US" sz="1400" kern="1200" dirty="0"/>
            </a:p>
          </p:txBody>
        </p:sp>
      </p:grpSp>
    </p:spTree>
    <p:extLst>
      <p:ext uri="{BB962C8B-B14F-4D97-AF65-F5344CB8AC3E}">
        <p14:creationId xmlns:p14="http://schemas.microsoft.com/office/powerpoint/2010/main" val="33642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1963" r="3887" b="3863"/>
          <a:stretch/>
        </p:blipFill>
        <p:spPr bwMode="auto">
          <a:xfrm>
            <a:off x="1959281" y="1443428"/>
            <a:ext cx="5225437" cy="500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683569" y="274638"/>
            <a:ext cx="6552728" cy="1143000"/>
          </a:xfrm>
        </p:spPr>
        <p:txBody>
          <a:bodyPr>
            <a:normAutofit fontScale="90000"/>
          </a:bodyPr>
          <a:lstStyle/>
          <a:p>
            <a:r>
              <a:rPr lang="fr-BE" dirty="0" smtClean="0"/>
              <a:t>Collecter et prioriser les besoins</a:t>
            </a:r>
            <a:endParaRPr lang="fr-BE" dirty="0"/>
          </a:p>
        </p:txBody>
      </p:sp>
      <p:grpSp>
        <p:nvGrpSpPr>
          <p:cNvPr id="9" name="Group 8"/>
          <p:cNvGrpSpPr/>
          <p:nvPr/>
        </p:nvGrpSpPr>
        <p:grpSpPr>
          <a:xfrm>
            <a:off x="7236296" y="476672"/>
            <a:ext cx="1738843" cy="695537"/>
            <a:chOff x="1566912" y="1915212"/>
            <a:chExt cx="1738843" cy="695537"/>
          </a:xfrm>
        </p:grpSpPr>
        <p:sp>
          <p:nvSpPr>
            <p:cNvPr id="10" name="Chevron 9"/>
            <p:cNvSpPr/>
            <p:nvPr/>
          </p:nvSpPr>
          <p:spPr>
            <a:xfrm>
              <a:off x="1566912" y="1915212"/>
              <a:ext cx="1738843" cy="695537"/>
            </a:xfrm>
            <a:prstGeom prst="chevron">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Chevron 4"/>
            <p:cNvSpPr/>
            <p:nvPr/>
          </p:nvSpPr>
          <p:spPr>
            <a:xfrm>
              <a:off x="1914681" y="1915212"/>
              <a:ext cx="1043306" cy="6955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t>Analysis</a:t>
              </a:r>
              <a:endParaRPr lang="en-US" sz="1400" kern="1200" dirty="0"/>
            </a:p>
          </p:txBody>
        </p:sp>
      </p:grpSp>
    </p:spTree>
    <p:extLst>
      <p:ext uri="{BB962C8B-B14F-4D97-AF65-F5344CB8AC3E}">
        <p14:creationId xmlns:p14="http://schemas.microsoft.com/office/powerpoint/2010/main" val="344807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9" y="274638"/>
            <a:ext cx="6552728" cy="1143000"/>
          </a:xfrm>
        </p:spPr>
        <p:txBody>
          <a:bodyPr>
            <a:normAutofit/>
          </a:bodyPr>
          <a:lstStyle/>
          <a:p>
            <a:r>
              <a:rPr lang="fr-BE" dirty="0" smtClean="0"/>
              <a:t>Durant l’analyse…</a:t>
            </a:r>
            <a:endParaRPr lang="fr-BE" dirty="0"/>
          </a:p>
        </p:txBody>
      </p:sp>
      <p:sp>
        <p:nvSpPr>
          <p:cNvPr id="3" name="Content Placeholder 2"/>
          <p:cNvSpPr>
            <a:spLocks noGrp="1"/>
          </p:cNvSpPr>
          <p:nvPr>
            <p:ph idx="1"/>
          </p:nvPr>
        </p:nvSpPr>
        <p:spPr/>
        <p:txBody>
          <a:bodyPr>
            <a:normAutofit/>
          </a:bodyPr>
          <a:lstStyle/>
          <a:p>
            <a:r>
              <a:rPr lang="fr-BE" sz="2800" dirty="0" smtClean="0"/>
              <a:t>Faire des maquettes </a:t>
            </a:r>
          </a:p>
          <a:p>
            <a:r>
              <a:rPr lang="fr-BE" sz="2800" dirty="0" smtClean="0"/>
              <a:t>Valider les </a:t>
            </a:r>
            <a:r>
              <a:rPr lang="fr-BE" sz="2800" dirty="0" err="1" smtClean="0"/>
              <a:t>requirements</a:t>
            </a:r>
            <a:r>
              <a:rPr lang="fr-BE" sz="2800" dirty="0" smtClean="0"/>
              <a:t> avec les utilisateurs</a:t>
            </a:r>
          </a:p>
          <a:p>
            <a:r>
              <a:rPr lang="fr-BE" sz="2800" dirty="0" err="1"/>
              <a:t>Usability</a:t>
            </a:r>
            <a:r>
              <a:rPr lang="fr-BE" sz="2800" dirty="0"/>
              <a:t> </a:t>
            </a:r>
            <a:r>
              <a:rPr lang="fr-BE" sz="2800" dirty="0" smtClean="0"/>
              <a:t>tests</a:t>
            </a:r>
          </a:p>
          <a:p>
            <a:r>
              <a:rPr lang="fr-BE" sz="2800" dirty="0" smtClean="0"/>
              <a:t>Faire des démos avec des </a:t>
            </a:r>
            <a:r>
              <a:rPr lang="fr-BE" sz="2800" dirty="0" err="1" smtClean="0"/>
              <a:t>PoC</a:t>
            </a:r>
            <a:endParaRPr lang="fr-BE" sz="2800" dirty="0" smtClean="0"/>
          </a:p>
          <a:p>
            <a:pPr marL="0" indent="0">
              <a:buNone/>
            </a:pPr>
            <a:endParaRPr lang="fr-BE" sz="2800" dirty="0"/>
          </a:p>
        </p:txBody>
      </p:sp>
      <p:grpSp>
        <p:nvGrpSpPr>
          <p:cNvPr id="8" name="Group 7"/>
          <p:cNvGrpSpPr/>
          <p:nvPr/>
        </p:nvGrpSpPr>
        <p:grpSpPr>
          <a:xfrm>
            <a:off x="7236296" y="476672"/>
            <a:ext cx="1738843" cy="695537"/>
            <a:chOff x="1566912" y="1915212"/>
            <a:chExt cx="1738843" cy="695537"/>
          </a:xfrm>
        </p:grpSpPr>
        <p:sp>
          <p:nvSpPr>
            <p:cNvPr id="9" name="Chevron 8"/>
            <p:cNvSpPr/>
            <p:nvPr/>
          </p:nvSpPr>
          <p:spPr>
            <a:xfrm>
              <a:off x="1566912" y="1915212"/>
              <a:ext cx="1738843" cy="695537"/>
            </a:xfrm>
            <a:prstGeom prst="chevron">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Chevron 4"/>
            <p:cNvSpPr/>
            <p:nvPr/>
          </p:nvSpPr>
          <p:spPr>
            <a:xfrm>
              <a:off x="1914681" y="1915212"/>
              <a:ext cx="1043306" cy="6955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t>Analysis</a:t>
              </a:r>
              <a:endParaRPr lang="en-US" sz="1400" kern="1200" dirty="0"/>
            </a:p>
          </p:txBody>
        </p:sp>
      </p:grpSp>
    </p:spTree>
    <p:extLst>
      <p:ext uri="{BB962C8B-B14F-4D97-AF65-F5344CB8AC3E}">
        <p14:creationId xmlns:p14="http://schemas.microsoft.com/office/powerpoint/2010/main" val="340613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74638"/>
            <a:ext cx="6900497" cy="1143000"/>
          </a:xfrm>
        </p:spPr>
        <p:txBody>
          <a:bodyPr/>
          <a:lstStyle/>
          <a:p>
            <a:r>
              <a:rPr lang="fr-BE" dirty="0" smtClean="0"/>
              <a:t>Durant la construction…</a:t>
            </a:r>
            <a:endParaRPr lang="fr-BE" dirty="0"/>
          </a:p>
        </p:txBody>
      </p:sp>
      <p:sp>
        <p:nvSpPr>
          <p:cNvPr id="3" name="Content Placeholder 2"/>
          <p:cNvSpPr>
            <a:spLocks noGrp="1"/>
          </p:cNvSpPr>
          <p:nvPr>
            <p:ph idx="1"/>
          </p:nvPr>
        </p:nvSpPr>
        <p:spPr/>
        <p:txBody>
          <a:bodyPr>
            <a:normAutofit/>
          </a:bodyPr>
          <a:lstStyle/>
          <a:p>
            <a:r>
              <a:rPr lang="fr-BE" dirty="0" smtClean="0"/>
              <a:t>Démos </a:t>
            </a:r>
            <a:r>
              <a:rPr lang="fr-BE" dirty="0"/>
              <a:t>régulières</a:t>
            </a:r>
          </a:p>
          <a:p>
            <a:endParaRPr lang="fr-BE" dirty="0" smtClean="0"/>
          </a:p>
          <a:p>
            <a:r>
              <a:rPr lang="fr-BE" dirty="0" smtClean="0"/>
              <a:t>« Que penses-tu de … » (validations informelles)  </a:t>
            </a:r>
            <a:endParaRPr lang="fr-BE" dirty="0"/>
          </a:p>
          <a:p>
            <a:endParaRPr lang="fr-BE" dirty="0" smtClean="0"/>
          </a:p>
          <a:p>
            <a:r>
              <a:rPr lang="fr-BE" dirty="0" err="1" smtClean="0"/>
              <a:t>Usability</a:t>
            </a:r>
            <a:r>
              <a:rPr lang="fr-BE" dirty="0" smtClean="0"/>
              <a:t> tests sur les écrans</a:t>
            </a:r>
            <a:endParaRPr lang="fr-BE" dirty="0"/>
          </a:p>
          <a:p>
            <a:endParaRPr lang="fr-BE" dirty="0"/>
          </a:p>
          <a:p>
            <a:endParaRPr lang="fr-BE" dirty="0"/>
          </a:p>
        </p:txBody>
      </p:sp>
      <p:grpSp>
        <p:nvGrpSpPr>
          <p:cNvPr id="4" name="Group 3"/>
          <p:cNvGrpSpPr/>
          <p:nvPr/>
        </p:nvGrpSpPr>
        <p:grpSpPr>
          <a:xfrm>
            <a:off x="7236296" y="476672"/>
            <a:ext cx="1738843" cy="695537"/>
            <a:chOff x="3131871" y="1915212"/>
            <a:chExt cx="1738843" cy="695537"/>
          </a:xfrm>
        </p:grpSpPr>
        <p:sp>
          <p:nvSpPr>
            <p:cNvPr id="5" name="Chevron 4"/>
            <p:cNvSpPr/>
            <p:nvPr/>
          </p:nvSpPr>
          <p:spPr>
            <a:xfrm>
              <a:off x="3131871" y="1915212"/>
              <a:ext cx="1738843" cy="695537"/>
            </a:xfrm>
            <a:prstGeom prst="chevron">
              <a:avLst/>
            </a:pr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Chevron 4"/>
            <p:cNvSpPr/>
            <p:nvPr/>
          </p:nvSpPr>
          <p:spPr>
            <a:xfrm>
              <a:off x="3479640" y="1915212"/>
              <a:ext cx="1043306" cy="6955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t>Construction</a:t>
              </a:r>
              <a:endParaRPr lang="en-US" sz="1400" kern="1200" dirty="0"/>
            </a:p>
          </p:txBody>
        </p:sp>
      </p:gr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521514"/>
            <a:ext cx="1861747" cy="1240164"/>
          </a:xfrm>
          <a:prstGeom prst="rect">
            <a:avLst/>
          </a:prstGeom>
        </p:spPr>
      </p:pic>
      <p:pic>
        <p:nvPicPr>
          <p:cNvPr id="3074" name="Picture 2" descr="C:\Users\kap\AppData\Local\Microsoft\Windows\Temporary Internet Files\Content.IE5\KGV8QE32\stick-figure-discussion[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8106" y="2885405"/>
            <a:ext cx="1375221" cy="137522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kap\AppData\Local\Microsoft\Windows\Temporary Internet Files\Content.IE5\ML769MCT\Eyetracking[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4449" y="4437112"/>
            <a:ext cx="1778000" cy="127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126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3074"/>
                                        </p:tgtEl>
                                        <p:attrNameLst>
                                          <p:attrName>style.visibility</p:attrName>
                                        </p:attrNameLst>
                                      </p:cBhvr>
                                      <p:to>
                                        <p:strVal val="visible"/>
                                      </p:to>
                                    </p:set>
                                    <p:animEffect transition="in" filter="fade">
                                      <p:cBhvr>
                                        <p:cTn id="16" dur="500"/>
                                        <p:tgtEl>
                                          <p:spTgt spid="307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3075"/>
                                        </p:tgtEl>
                                        <p:attrNameLst>
                                          <p:attrName>style.visibility</p:attrName>
                                        </p:attrNameLst>
                                      </p:cBhvr>
                                      <p:to>
                                        <p:strVal val="visible"/>
                                      </p:to>
                                    </p:set>
                                    <p:animEffect transition="in" filter="fade">
                                      <p:cBhvr>
                                        <p:cTn id="23"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74638"/>
            <a:ext cx="6900497" cy="1143000"/>
          </a:xfrm>
        </p:spPr>
        <p:txBody>
          <a:bodyPr/>
          <a:lstStyle/>
          <a:p>
            <a:r>
              <a:rPr lang="fr-BE" dirty="0" smtClean="0"/>
              <a:t>Durant la construction…</a:t>
            </a:r>
            <a:endParaRPr lang="fr-BE" dirty="0"/>
          </a:p>
        </p:txBody>
      </p:sp>
      <p:sp>
        <p:nvSpPr>
          <p:cNvPr id="3" name="Content Placeholder 2"/>
          <p:cNvSpPr>
            <a:spLocks noGrp="1"/>
          </p:cNvSpPr>
          <p:nvPr>
            <p:ph idx="1"/>
          </p:nvPr>
        </p:nvSpPr>
        <p:spPr>
          <a:xfrm>
            <a:off x="683569" y="1600200"/>
            <a:ext cx="6120680" cy="4525963"/>
          </a:xfrm>
        </p:spPr>
        <p:txBody>
          <a:bodyPr>
            <a:normAutofit/>
          </a:bodyPr>
          <a:lstStyle/>
          <a:p>
            <a:r>
              <a:rPr lang="fr-BE" dirty="0" smtClean="0"/>
              <a:t>Tests </a:t>
            </a:r>
            <a:r>
              <a:rPr lang="fr-BE" dirty="0"/>
              <a:t>de </a:t>
            </a:r>
            <a:r>
              <a:rPr lang="fr-BE" dirty="0" smtClean="0"/>
              <a:t>validation</a:t>
            </a:r>
            <a:endParaRPr lang="fr-BE" dirty="0"/>
          </a:p>
          <a:p>
            <a:endParaRPr lang="fr-BE" dirty="0" smtClean="0"/>
          </a:p>
          <a:p>
            <a:endParaRPr lang="fr-BE" dirty="0" smtClean="0"/>
          </a:p>
          <a:p>
            <a:r>
              <a:rPr lang="fr-BE" dirty="0" smtClean="0"/>
              <a:t>Donner </a:t>
            </a:r>
            <a:r>
              <a:rPr lang="fr-BE" dirty="0"/>
              <a:t>des </a:t>
            </a:r>
            <a:r>
              <a:rPr lang="fr-BE" dirty="0" smtClean="0"/>
              <a:t>nouvelles</a:t>
            </a:r>
            <a:endParaRPr lang="fr-BE" dirty="0"/>
          </a:p>
          <a:p>
            <a:endParaRPr lang="fr-BE" dirty="0" smtClean="0"/>
          </a:p>
          <a:p>
            <a:endParaRPr lang="fr-BE" dirty="0"/>
          </a:p>
          <a:p>
            <a:endParaRPr lang="fr-BE" dirty="0"/>
          </a:p>
        </p:txBody>
      </p:sp>
      <p:grpSp>
        <p:nvGrpSpPr>
          <p:cNvPr id="4" name="Group 3"/>
          <p:cNvGrpSpPr/>
          <p:nvPr/>
        </p:nvGrpSpPr>
        <p:grpSpPr>
          <a:xfrm>
            <a:off x="7236296" y="476672"/>
            <a:ext cx="1738843" cy="695537"/>
            <a:chOff x="3131871" y="1915212"/>
            <a:chExt cx="1738843" cy="695537"/>
          </a:xfrm>
        </p:grpSpPr>
        <p:sp>
          <p:nvSpPr>
            <p:cNvPr id="5" name="Chevron 4"/>
            <p:cNvSpPr/>
            <p:nvPr/>
          </p:nvSpPr>
          <p:spPr>
            <a:xfrm>
              <a:off x="3131871" y="1915212"/>
              <a:ext cx="1738843" cy="695537"/>
            </a:xfrm>
            <a:prstGeom prst="chevron">
              <a:avLst/>
            </a:pr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Chevron 4"/>
            <p:cNvSpPr/>
            <p:nvPr/>
          </p:nvSpPr>
          <p:spPr>
            <a:xfrm>
              <a:off x="3479640" y="1915212"/>
              <a:ext cx="1043306" cy="6955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t>Construction</a:t>
              </a:r>
              <a:endParaRPr lang="en-US" sz="1400" kern="1200" dirty="0"/>
            </a:p>
          </p:txBody>
        </p:sp>
      </p:grpSp>
      <p:pic>
        <p:nvPicPr>
          <p:cNvPr id="4098" name="Picture 2" descr="C:\Users\kap\AppData\Local\Microsoft\Windows\Temporary Internet Files\Content.IE5\JIUH0SX2\test-clipart-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1340768"/>
            <a:ext cx="1738564" cy="153814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kap\AppData\Local\Microsoft\Windows\Temporary Internet Files\Content.IE5\P2TA8IRD\announcementII[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3212976"/>
            <a:ext cx="1755487" cy="1627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50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animEffect transition="in" filter="fade">
                                      <p:cBhvr>
                                        <p:cTn id="9" dur="5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4099"/>
                                        </p:tgtEl>
                                        <p:attrNameLst>
                                          <p:attrName>style.visibility</p:attrName>
                                        </p:attrNameLst>
                                      </p:cBhvr>
                                      <p:to>
                                        <p:strVal val="visible"/>
                                      </p:to>
                                    </p:set>
                                    <p:animEffect transition="in" filter="fade">
                                      <p:cBhvr>
                                        <p:cTn id="16"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dirty="0" smtClean="0"/>
              <a:t>Au lancement…</a:t>
            </a:r>
            <a:endParaRPr lang="fr-BE" dirty="0"/>
          </a:p>
        </p:txBody>
      </p:sp>
      <p:sp>
        <p:nvSpPr>
          <p:cNvPr id="3" name="Content Placeholder 2"/>
          <p:cNvSpPr>
            <a:spLocks noGrp="1"/>
          </p:cNvSpPr>
          <p:nvPr>
            <p:ph idx="1"/>
          </p:nvPr>
        </p:nvSpPr>
        <p:spPr>
          <a:xfrm>
            <a:off x="683569" y="1600200"/>
            <a:ext cx="6120680" cy="4525963"/>
          </a:xfrm>
        </p:spPr>
        <p:txBody>
          <a:bodyPr>
            <a:normAutofit fontScale="70000" lnSpcReduction="20000"/>
          </a:bodyPr>
          <a:lstStyle/>
          <a:p>
            <a:pPr>
              <a:lnSpc>
                <a:spcPct val="110000"/>
              </a:lnSpc>
            </a:pPr>
            <a:r>
              <a:rPr lang="fr-BE" dirty="0" smtClean="0"/>
              <a:t>Formations </a:t>
            </a:r>
            <a:endParaRPr lang="fr-BE" dirty="0"/>
          </a:p>
          <a:p>
            <a:pPr lvl="1">
              <a:lnSpc>
                <a:spcPct val="110000"/>
              </a:lnSpc>
            </a:pPr>
            <a:r>
              <a:rPr lang="fr-BE" dirty="0" smtClean="0"/>
              <a:t>Des vraies formations, si possible</a:t>
            </a:r>
          </a:p>
          <a:p>
            <a:pPr lvl="1">
              <a:lnSpc>
                <a:spcPct val="110000"/>
              </a:lnSpc>
            </a:pPr>
            <a:r>
              <a:rPr lang="fr-BE" dirty="0" smtClean="0"/>
              <a:t>Accent sur le processus</a:t>
            </a:r>
          </a:p>
          <a:p>
            <a:pPr>
              <a:lnSpc>
                <a:spcPct val="110000"/>
              </a:lnSpc>
            </a:pPr>
            <a:endParaRPr lang="fr-BE" dirty="0" smtClean="0"/>
          </a:p>
          <a:p>
            <a:pPr>
              <a:lnSpc>
                <a:spcPct val="110000"/>
              </a:lnSpc>
            </a:pPr>
            <a:r>
              <a:rPr lang="fr-BE" dirty="0" smtClean="0"/>
              <a:t>Accompagnement sur le terrain durant les premières semaines</a:t>
            </a:r>
          </a:p>
          <a:p>
            <a:pPr>
              <a:lnSpc>
                <a:spcPct val="110000"/>
              </a:lnSpc>
            </a:pPr>
            <a:endParaRPr lang="fr-BE" dirty="0" smtClean="0"/>
          </a:p>
          <a:p>
            <a:pPr>
              <a:lnSpc>
                <a:spcPct val="110000"/>
              </a:lnSpc>
            </a:pPr>
            <a:r>
              <a:rPr lang="fr-BE" dirty="0" smtClean="0"/>
              <a:t>Mettre en place un réseau d’ambassadeurs</a:t>
            </a:r>
          </a:p>
          <a:p>
            <a:pPr>
              <a:lnSpc>
                <a:spcPct val="110000"/>
              </a:lnSpc>
            </a:pPr>
            <a:endParaRPr lang="fr-BE" dirty="0" smtClean="0"/>
          </a:p>
          <a:p>
            <a:pPr>
              <a:lnSpc>
                <a:spcPct val="110000"/>
              </a:lnSpc>
            </a:pPr>
            <a:r>
              <a:rPr lang="fr-BE" dirty="0" smtClean="0"/>
              <a:t>Manuels utilisateurs, wikis, </a:t>
            </a:r>
            <a:r>
              <a:rPr lang="fr-BE" dirty="0" err="1" smtClean="0"/>
              <a:t>webinars</a:t>
            </a:r>
            <a:endParaRPr lang="fr-BE" dirty="0" smtClean="0"/>
          </a:p>
          <a:p>
            <a:pPr lvl="1">
              <a:lnSpc>
                <a:spcPct val="110000"/>
              </a:lnSpc>
            </a:pPr>
            <a:r>
              <a:rPr lang="fr-BE" dirty="0" smtClean="0"/>
              <a:t>Accent sur les processus les plus courants (instructions)</a:t>
            </a:r>
          </a:p>
          <a:p>
            <a:pPr lvl="1">
              <a:lnSpc>
                <a:spcPct val="110000"/>
              </a:lnSpc>
            </a:pPr>
            <a:r>
              <a:rPr lang="fr-BE" dirty="0" smtClean="0"/>
              <a:t>Dans la langue de l’utilisateur</a:t>
            </a:r>
          </a:p>
          <a:p>
            <a:pPr lvl="1">
              <a:lnSpc>
                <a:spcPct val="110000"/>
              </a:lnSpc>
            </a:pPr>
            <a:endParaRPr lang="fr-BE" dirty="0"/>
          </a:p>
          <a:p>
            <a:pPr lvl="1">
              <a:lnSpc>
                <a:spcPct val="110000"/>
              </a:lnSpc>
            </a:pPr>
            <a:endParaRPr lang="fr-BE" dirty="0"/>
          </a:p>
        </p:txBody>
      </p:sp>
      <p:grpSp>
        <p:nvGrpSpPr>
          <p:cNvPr id="4" name="Group 3"/>
          <p:cNvGrpSpPr/>
          <p:nvPr/>
        </p:nvGrpSpPr>
        <p:grpSpPr>
          <a:xfrm>
            <a:off x="6804248" y="476672"/>
            <a:ext cx="1738843" cy="695537"/>
            <a:chOff x="4696830" y="1915212"/>
            <a:chExt cx="1738843" cy="695537"/>
          </a:xfrm>
        </p:grpSpPr>
        <p:sp>
          <p:nvSpPr>
            <p:cNvPr id="5" name="Chevron 4"/>
            <p:cNvSpPr/>
            <p:nvPr/>
          </p:nvSpPr>
          <p:spPr>
            <a:xfrm>
              <a:off x="4696830" y="1915212"/>
              <a:ext cx="1738843" cy="695537"/>
            </a:xfrm>
            <a:prstGeom prst="chevron">
              <a:avLst/>
            </a:pr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Chevron 4"/>
            <p:cNvSpPr/>
            <p:nvPr/>
          </p:nvSpPr>
          <p:spPr>
            <a:xfrm>
              <a:off x="5044599" y="1915212"/>
              <a:ext cx="1043306" cy="6955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t>Launch</a:t>
              </a:r>
              <a:endParaRPr lang="en-US" sz="1400" kern="1200" dirty="0"/>
            </a:p>
          </p:txBody>
        </p:sp>
      </p:grpSp>
      <p:pic>
        <p:nvPicPr>
          <p:cNvPr id="2050" name="Picture 2" descr="C:\Users\kap\AppData\Local\Microsoft\Windows\Temporary Internet Files\Content.IE5\KGV8QE32\Elearning_Histor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4084" y="1412776"/>
            <a:ext cx="1362075" cy="13525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2240" y="2780928"/>
            <a:ext cx="1490472" cy="1463040"/>
          </a:xfrm>
          <a:prstGeom prst="rect">
            <a:avLst/>
          </a:prstGeom>
        </p:spPr>
      </p:pic>
      <p:pic>
        <p:nvPicPr>
          <p:cNvPr id="2051" name="Picture 3" descr="C:\Users\kap\AppData\Local\Microsoft\Windows\Temporary Internet Files\Content.IE5\ML769MCT\instruction-manual[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9483" y="5305395"/>
            <a:ext cx="1516933" cy="14359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1517" y="4195054"/>
            <a:ext cx="793101" cy="1110341"/>
          </a:xfrm>
          <a:prstGeom prst="rect">
            <a:avLst/>
          </a:prstGeom>
        </p:spPr>
      </p:pic>
    </p:spTree>
    <p:extLst>
      <p:ext uri="{BB962C8B-B14F-4D97-AF65-F5344CB8AC3E}">
        <p14:creationId xmlns:p14="http://schemas.microsoft.com/office/powerpoint/2010/main" val="359601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5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childTnLst>
                                </p:cTn>
                              </p:par>
                              <p:par>
                                <p:cTn id="36" presetID="10" presetClass="entr" presetSubtype="0" fill="hold" nodeType="withEffect">
                                  <p:stCondLst>
                                    <p:cond delay="0"/>
                                  </p:stCondLst>
                                  <p:childTnLst>
                                    <p:set>
                                      <p:cBhvr>
                                        <p:cTn id="37" dur="1" fill="hold">
                                          <p:stCondLst>
                                            <p:cond delay="0"/>
                                          </p:stCondLst>
                                        </p:cTn>
                                        <p:tgtEl>
                                          <p:spTgt spid="2051"/>
                                        </p:tgtEl>
                                        <p:attrNameLst>
                                          <p:attrName>style.visibility</p:attrName>
                                        </p:attrNameLst>
                                      </p:cBhvr>
                                      <p:to>
                                        <p:strVal val="visible"/>
                                      </p:to>
                                    </p:set>
                                    <p:animEffect transition="in" filter="fade">
                                      <p:cBhvr>
                                        <p:cTn id="38"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BE" dirty="0" smtClean="0"/>
              <a:t>Introduction</a:t>
            </a:r>
            <a:endParaRPr lang="en-GB" dirty="0"/>
          </a:p>
        </p:txBody>
      </p:sp>
      <p:sp>
        <p:nvSpPr>
          <p:cNvPr id="11" name="Content Placeholder 10"/>
          <p:cNvSpPr>
            <a:spLocks noGrp="1"/>
          </p:cNvSpPr>
          <p:nvPr>
            <p:ph idx="1"/>
          </p:nvPr>
        </p:nvSpPr>
        <p:spPr/>
        <p:txBody>
          <a:bodyPr>
            <a:normAutofit/>
          </a:bodyPr>
          <a:lstStyle/>
          <a:p>
            <a:r>
              <a:rPr lang="fr-BE" dirty="0"/>
              <a:t>C</a:t>
            </a:r>
            <a:r>
              <a:rPr lang="fr-BE" dirty="0" smtClean="0"/>
              <a:t>hange management, pourquoi faire?</a:t>
            </a:r>
            <a:endParaRPr lang="fr-BE" dirty="0" smtClean="0">
              <a:sym typeface="Wingdings" panose="05000000000000000000" pitchFamily="2" charset="2"/>
            </a:endParaRPr>
          </a:p>
          <a:p>
            <a:r>
              <a:rPr lang="fr-BE" dirty="0" smtClean="0">
                <a:sym typeface="Wingdings" panose="05000000000000000000" pitchFamily="2" charset="2"/>
              </a:rPr>
              <a:t>Erreurs à éviter</a:t>
            </a:r>
          </a:p>
          <a:p>
            <a:r>
              <a:rPr lang="fr-BE" dirty="0" smtClean="0">
                <a:sym typeface="Wingdings" panose="05000000000000000000" pitchFamily="2" charset="2"/>
              </a:rPr>
              <a:t>Gérer le changement</a:t>
            </a:r>
          </a:p>
        </p:txBody>
      </p:sp>
      <p:sp>
        <p:nvSpPr>
          <p:cNvPr id="13" name="Footer Placeholder 12"/>
          <p:cNvSpPr>
            <a:spLocks noGrp="1"/>
          </p:cNvSpPr>
          <p:nvPr>
            <p:ph type="ftr" sz="quarter" idx="3"/>
          </p:nvPr>
        </p:nvSpPr>
        <p:spPr>
          <a:xfrm>
            <a:off x="2555776" y="6356350"/>
            <a:ext cx="2895600" cy="365125"/>
          </a:xfrm>
        </p:spPr>
        <p:txBody>
          <a:bodyPr/>
          <a:lstStyle/>
          <a:p>
            <a:r>
              <a:rPr lang="en-GB" dirty="0" smtClean="0"/>
              <a:t>SharePoint User Group</a:t>
            </a:r>
            <a:endParaRPr lang="en-GB" dirty="0"/>
          </a:p>
        </p:txBody>
      </p:sp>
      <p:sp>
        <p:nvSpPr>
          <p:cNvPr id="14" name="Slide Number Placeholder 13"/>
          <p:cNvSpPr>
            <a:spLocks noGrp="1"/>
          </p:cNvSpPr>
          <p:nvPr>
            <p:ph type="sldNum" sz="quarter" idx="4"/>
          </p:nvPr>
        </p:nvSpPr>
        <p:spPr>
          <a:xfrm>
            <a:off x="457200" y="6356350"/>
            <a:ext cx="586408" cy="365125"/>
          </a:xfrm>
        </p:spPr>
        <p:txBody>
          <a:bodyPr/>
          <a:lstStyle/>
          <a:p>
            <a:fld id="{4B942A4A-A7AA-4BBF-B0BE-5FC264D5677A}" type="slidenum">
              <a:rPr lang="en-GB" smtClean="0"/>
              <a:pPr/>
              <a:t>3</a:t>
            </a:fld>
            <a:endParaRPr lang="en-GB" dirty="0"/>
          </a:p>
        </p:txBody>
      </p:sp>
    </p:spTree>
    <p:extLst>
      <p:ext uri="{BB962C8B-B14F-4D97-AF65-F5344CB8AC3E}">
        <p14:creationId xmlns:p14="http://schemas.microsoft.com/office/powerpoint/2010/main" val="1436395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fade">
                                      <p:cBhvr>
                                        <p:cTn id="21" dur="1000"/>
                                        <p:tgtEl>
                                          <p:spTgt spid="11">
                                            <p:txEl>
                                              <p:pRg st="2" end="2"/>
                                            </p:txEl>
                                          </p:spTgt>
                                        </p:tgtEl>
                                      </p:cBhvr>
                                    </p:animEffect>
                                    <p:anim calcmode="lin" valueType="num">
                                      <p:cBhvr>
                                        <p:cTn id="2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A la clôture du projet</a:t>
            </a:r>
            <a:endParaRPr lang="fr-BE" dirty="0"/>
          </a:p>
        </p:txBody>
      </p:sp>
      <p:sp>
        <p:nvSpPr>
          <p:cNvPr id="3" name="Content Placeholder 2"/>
          <p:cNvSpPr>
            <a:spLocks noGrp="1"/>
          </p:cNvSpPr>
          <p:nvPr>
            <p:ph idx="1"/>
          </p:nvPr>
        </p:nvSpPr>
        <p:spPr>
          <a:xfrm>
            <a:off x="683569" y="1600200"/>
            <a:ext cx="6090400" cy="4525963"/>
          </a:xfrm>
        </p:spPr>
        <p:txBody>
          <a:bodyPr>
            <a:normAutofit fontScale="92500"/>
          </a:bodyPr>
          <a:lstStyle/>
          <a:p>
            <a:pPr>
              <a:lnSpc>
                <a:spcPct val="110000"/>
              </a:lnSpc>
            </a:pPr>
            <a:r>
              <a:rPr lang="fr-BE" dirty="0" smtClean="0"/>
              <a:t>Le projet est terminé… mais le change management pas tout à fait</a:t>
            </a:r>
          </a:p>
          <a:p>
            <a:pPr lvl="1">
              <a:lnSpc>
                <a:spcPct val="110000"/>
              </a:lnSpc>
            </a:pPr>
            <a:r>
              <a:rPr lang="fr-BE" dirty="0" smtClean="0"/>
              <a:t>Collecter </a:t>
            </a:r>
            <a:r>
              <a:rPr lang="fr-BE" dirty="0"/>
              <a:t>du feedback </a:t>
            </a:r>
            <a:r>
              <a:rPr lang="fr-BE" dirty="0" smtClean="0"/>
              <a:t>en vue </a:t>
            </a:r>
          </a:p>
          <a:p>
            <a:pPr lvl="2">
              <a:lnSpc>
                <a:spcPct val="110000"/>
              </a:lnSpc>
            </a:pPr>
            <a:r>
              <a:rPr lang="fr-BE" dirty="0" smtClean="0"/>
              <a:t>D’adapter l’application</a:t>
            </a:r>
          </a:p>
          <a:p>
            <a:pPr lvl="2">
              <a:lnSpc>
                <a:spcPct val="110000"/>
              </a:lnSpc>
            </a:pPr>
            <a:r>
              <a:rPr lang="fr-BE" dirty="0" smtClean="0"/>
              <a:t>De donner des séances de retour </a:t>
            </a:r>
          </a:p>
          <a:p>
            <a:pPr lvl="1">
              <a:lnSpc>
                <a:spcPct val="110000"/>
              </a:lnSpc>
            </a:pPr>
            <a:r>
              <a:rPr lang="fr-BE" dirty="0" smtClean="0"/>
              <a:t>Mesurer/évaluer </a:t>
            </a:r>
            <a:r>
              <a:rPr lang="fr-BE" dirty="0"/>
              <a:t>l’utilisation, sur les plan quantitatifs et </a:t>
            </a:r>
            <a:r>
              <a:rPr lang="fr-BE" dirty="0" smtClean="0"/>
              <a:t>qualitatifs</a:t>
            </a:r>
          </a:p>
          <a:p>
            <a:pPr lvl="1">
              <a:lnSpc>
                <a:spcPct val="110000"/>
              </a:lnSpc>
            </a:pPr>
            <a:r>
              <a:rPr lang="fr-BE" dirty="0" smtClean="0"/>
              <a:t>Prévoir des formations pour les (futurs) nouveaux collègues !</a:t>
            </a:r>
          </a:p>
          <a:p>
            <a:pPr lvl="1">
              <a:lnSpc>
                <a:spcPct val="110000"/>
              </a:lnSpc>
            </a:pPr>
            <a:endParaRPr lang="fr-BE" dirty="0"/>
          </a:p>
          <a:p>
            <a:pPr>
              <a:lnSpc>
                <a:spcPct val="110000"/>
              </a:lnSpc>
            </a:pPr>
            <a:endParaRPr lang="fr-BE" dirty="0"/>
          </a:p>
        </p:txBody>
      </p:sp>
      <p:grpSp>
        <p:nvGrpSpPr>
          <p:cNvPr id="4" name="Group 3"/>
          <p:cNvGrpSpPr/>
          <p:nvPr/>
        </p:nvGrpSpPr>
        <p:grpSpPr>
          <a:xfrm>
            <a:off x="7164288" y="476672"/>
            <a:ext cx="1738843" cy="695537"/>
            <a:chOff x="6261789" y="1915212"/>
            <a:chExt cx="1738843" cy="695537"/>
          </a:xfrm>
        </p:grpSpPr>
        <p:sp>
          <p:nvSpPr>
            <p:cNvPr id="5" name="Chevron 4"/>
            <p:cNvSpPr/>
            <p:nvPr/>
          </p:nvSpPr>
          <p:spPr>
            <a:xfrm>
              <a:off x="6261789" y="1915212"/>
              <a:ext cx="1738843" cy="695537"/>
            </a:xfrm>
            <a:prstGeom prst="chevron">
              <a:avLst/>
            </a:prstGeom>
            <a:solidFill>
              <a:schemeClr val="tx1">
                <a:lumMod val="65000"/>
                <a:lumOff val="3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Chevron 4"/>
            <p:cNvSpPr/>
            <p:nvPr/>
          </p:nvSpPr>
          <p:spPr>
            <a:xfrm>
              <a:off x="6609558" y="1915212"/>
              <a:ext cx="1043306" cy="6955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t>Closure</a:t>
              </a:r>
              <a:endParaRPr lang="en-US" sz="1400" kern="1200" dirty="0"/>
            </a:p>
          </p:txBody>
        </p:sp>
      </p:grpSp>
      <p:pic>
        <p:nvPicPr>
          <p:cNvPr id="1026" name="Picture 2" descr="C:\Users\kap\AppData\Local\Microsoft\Windows\Temporary Internet Files\Content.IE5\KGV8QE32\1408669936[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3969" y="2680812"/>
            <a:ext cx="1571353" cy="113857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ap\AppData\Local\Microsoft\Windows\Temporary Internet Files\Content.IE5\KGV8QE32\Measuring-tap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7668" y="4087040"/>
            <a:ext cx="1787269" cy="11421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kap\AppData\Local\Microsoft\Windows\Temporary Internet Files\Content.IE5\JIUH0SX2\diplome-chapeau-g[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1072" y="5480174"/>
            <a:ext cx="2080462" cy="1377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390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1027"/>
                                        </p:tgtEl>
                                        <p:attrNameLst>
                                          <p:attrName>style.visibility</p:attrName>
                                        </p:attrNameLst>
                                      </p:cBhvr>
                                      <p:to>
                                        <p:strVal val="visible"/>
                                      </p:to>
                                    </p:set>
                                    <p:animEffect transition="in" filter="fade">
                                      <p:cBhvr>
                                        <p:cTn id="24" dur="500"/>
                                        <p:tgtEl>
                                          <p:spTgt spid="102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0" presetClass="entr" presetSubtype="0" fill="hold" nodeType="withEffect">
                                  <p:stCondLst>
                                    <p:cond delay="0"/>
                                  </p:stCondLst>
                                  <p:childTnLst>
                                    <p:set>
                                      <p:cBhvr>
                                        <p:cTn id="30" dur="1" fill="hold">
                                          <p:stCondLst>
                                            <p:cond delay="0"/>
                                          </p:stCondLst>
                                        </p:cTn>
                                        <p:tgtEl>
                                          <p:spTgt spid="1028"/>
                                        </p:tgtEl>
                                        <p:attrNameLst>
                                          <p:attrName>style.visibility</p:attrName>
                                        </p:attrNameLst>
                                      </p:cBhvr>
                                      <p:to>
                                        <p:strVal val="visible"/>
                                      </p:to>
                                    </p:set>
                                    <p:animEffect transition="in" filter="fade">
                                      <p:cBhvr>
                                        <p:cTn id="31"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En conclusion</a:t>
            </a:r>
            <a:endParaRPr lang="fr-BE" dirty="0"/>
          </a:p>
        </p:txBody>
      </p:sp>
      <p:sp>
        <p:nvSpPr>
          <p:cNvPr id="3" name="Content Placeholder 2"/>
          <p:cNvSpPr>
            <a:spLocks noGrp="1"/>
          </p:cNvSpPr>
          <p:nvPr>
            <p:ph idx="1"/>
          </p:nvPr>
        </p:nvSpPr>
        <p:spPr/>
        <p:txBody>
          <a:bodyPr/>
          <a:lstStyle/>
          <a:p>
            <a:endParaRPr lang="fr-BE" dirty="0"/>
          </a:p>
        </p:txBody>
      </p:sp>
      <p:sp>
        <p:nvSpPr>
          <p:cNvPr id="4" name="Footer Placeholder 3"/>
          <p:cNvSpPr>
            <a:spLocks noGrp="1"/>
          </p:cNvSpPr>
          <p:nvPr>
            <p:ph type="ftr" sz="quarter" idx="3"/>
          </p:nvPr>
        </p:nvSpPr>
        <p:spPr/>
        <p:txBody>
          <a:bodyPr/>
          <a:lstStyle/>
          <a:p>
            <a:r>
              <a:rPr lang="en-GB" smtClean="0"/>
              <a:t>SharePoint User Group</a:t>
            </a:r>
            <a:endParaRPr lang="en-GB" dirty="0"/>
          </a:p>
        </p:txBody>
      </p:sp>
      <p:sp>
        <p:nvSpPr>
          <p:cNvPr id="5" name="Slide Number Placeholder 4"/>
          <p:cNvSpPr>
            <a:spLocks noGrp="1"/>
          </p:cNvSpPr>
          <p:nvPr>
            <p:ph type="sldNum" sz="quarter" idx="4"/>
          </p:nvPr>
        </p:nvSpPr>
        <p:spPr/>
        <p:txBody>
          <a:bodyPr/>
          <a:lstStyle/>
          <a:p>
            <a:fld id="{4B942A4A-A7AA-4BBF-B0BE-5FC264D5677A}" type="slidenum">
              <a:rPr lang="en-GB" smtClean="0"/>
              <a:pPr/>
              <a:t>31</a:t>
            </a:fld>
            <a:endParaRPr lang="en-GB" dirty="0"/>
          </a:p>
        </p:txBody>
      </p:sp>
      <p:pic>
        <p:nvPicPr>
          <p:cNvPr id="6" name="Picture 2" descr="Afbeeldingsresultaat voor brace yourself sharepoint is com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2204864"/>
            <a:ext cx="3707904" cy="3392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0630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8003231" cy="1143000"/>
          </a:xfrm>
        </p:spPr>
        <p:txBody>
          <a:bodyPr/>
          <a:lstStyle/>
          <a:p>
            <a:r>
              <a:rPr lang="en-US" dirty="0" err="1" smtClean="0"/>
              <a:t>En</a:t>
            </a:r>
            <a:r>
              <a:rPr lang="en-US" dirty="0" smtClean="0"/>
              <a:t> conclusion</a:t>
            </a:r>
            <a:endParaRPr lang="en-US" dirty="0"/>
          </a:p>
        </p:txBody>
      </p:sp>
      <p:graphicFrame>
        <p:nvGraphicFramePr>
          <p:cNvPr id="8" name="Content Placeholder 3"/>
          <p:cNvGraphicFramePr>
            <a:graphicFrameLocks noGrp="1"/>
          </p:cNvGraphicFramePr>
          <p:nvPr>
            <p:ph idx="1"/>
            <p:extLst>
              <p:ext uri="{D42A27DB-BD31-4B8C-83A1-F6EECF244321}">
                <p14:modId xmlns:p14="http://schemas.microsoft.com/office/powerpoint/2010/main" val="2488525831"/>
              </p:ext>
            </p:extLst>
          </p:nvPr>
        </p:nvGraphicFramePr>
        <p:xfrm>
          <a:off x="684213" y="1268760"/>
          <a:ext cx="8002587"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10-Point Star 8"/>
          <p:cNvSpPr/>
          <p:nvPr/>
        </p:nvSpPr>
        <p:spPr>
          <a:xfrm>
            <a:off x="179512" y="1700808"/>
            <a:ext cx="1296144" cy="1008112"/>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err="1" smtClean="0"/>
              <a:t>Teasing</a:t>
            </a:r>
            <a:endParaRPr lang="fr-BE" dirty="0"/>
          </a:p>
        </p:txBody>
      </p:sp>
      <p:sp>
        <p:nvSpPr>
          <p:cNvPr id="10" name="10-Point Star 9"/>
          <p:cNvSpPr/>
          <p:nvPr/>
        </p:nvSpPr>
        <p:spPr>
          <a:xfrm>
            <a:off x="251520" y="4326451"/>
            <a:ext cx="2007840" cy="1008112"/>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err="1" smtClean="0"/>
              <a:t>Stakeholders</a:t>
            </a:r>
            <a:r>
              <a:rPr lang="fr-BE" dirty="0" smtClean="0"/>
              <a:t> Impact </a:t>
            </a:r>
            <a:r>
              <a:rPr lang="fr-BE" dirty="0" err="1" smtClean="0"/>
              <a:t>assessment</a:t>
            </a:r>
            <a:endParaRPr lang="fr-BE" dirty="0"/>
          </a:p>
        </p:txBody>
      </p:sp>
      <p:sp>
        <p:nvSpPr>
          <p:cNvPr id="11" name="10-Point Star 10"/>
          <p:cNvSpPr/>
          <p:nvPr/>
        </p:nvSpPr>
        <p:spPr>
          <a:xfrm>
            <a:off x="1727684" y="980728"/>
            <a:ext cx="1512168" cy="1008112"/>
          </a:xfrm>
          <a:prstGeom prst="star1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Collecter et prioriser</a:t>
            </a:r>
            <a:endParaRPr lang="fr-BE" dirty="0"/>
          </a:p>
        </p:txBody>
      </p:sp>
      <p:sp>
        <p:nvSpPr>
          <p:cNvPr id="12" name="10-Point Star 11"/>
          <p:cNvSpPr/>
          <p:nvPr/>
        </p:nvSpPr>
        <p:spPr>
          <a:xfrm>
            <a:off x="2411760" y="4182435"/>
            <a:ext cx="1656184" cy="1008112"/>
          </a:xfrm>
          <a:prstGeom prst="star1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Elaborer vision commune</a:t>
            </a:r>
          </a:p>
        </p:txBody>
      </p:sp>
      <p:sp>
        <p:nvSpPr>
          <p:cNvPr id="13" name="10-Point Star 12"/>
          <p:cNvSpPr/>
          <p:nvPr/>
        </p:nvSpPr>
        <p:spPr>
          <a:xfrm>
            <a:off x="2411760" y="5157192"/>
            <a:ext cx="1656184" cy="1008112"/>
          </a:xfrm>
          <a:prstGeom prst="star1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Maquettes POC</a:t>
            </a:r>
          </a:p>
        </p:txBody>
      </p:sp>
      <p:sp>
        <p:nvSpPr>
          <p:cNvPr id="14" name="10-Point Star 13"/>
          <p:cNvSpPr/>
          <p:nvPr/>
        </p:nvSpPr>
        <p:spPr>
          <a:xfrm>
            <a:off x="755576" y="5478579"/>
            <a:ext cx="1656184" cy="1008112"/>
          </a:xfrm>
          <a:prstGeom prst="star1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err="1"/>
              <a:t>Usability</a:t>
            </a:r>
            <a:r>
              <a:rPr lang="fr-BE" dirty="0"/>
              <a:t> tests maquettes</a:t>
            </a:r>
          </a:p>
        </p:txBody>
      </p:sp>
      <p:sp>
        <p:nvSpPr>
          <p:cNvPr id="15" name="10-Point Star 14"/>
          <p:cNvSpPr/>
          <p:nvPr/>
        </p:nvSpPr>
        <p:spPr>
          <a:xfrm>
            <a:off x="4067944" y="5508284"/>
            <a:ext cx="1656184" cy="1008112"/>
          </a:xfrm>
          <a:prstGeom prst="star1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Enquêtes de terrain</a:t>
            </a:r>
          </a:p>
        </p:txBody>
      </p:sp>
      <p:sp>
        <p:nvSpPr>
          <p:cNvPr id="16" name="10-Point Star 15"/>
          <p:cNvSpPr/>
          <p:nvPr/>
        </p:nvSpPr>
        <p:spPr>
          <a:xfrm>
            <a:off x="3379540" y="1844824"/>
            <a:ext cx="2072806" cy="1008112"/>
          </a:xfrm>
          <a:prstGeom prst="star1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Brainstorming Workshops</a:t>
            </a:r>
          </a:p>
        </p:txBody>
      </p:sp>
      <p:sp>
        <p:nvSpPr>
          <p:cNvPr id="17" name="10-Point Star 16"/>
          <p:cNvSpPr/>
          <p:nvPr/>
        </p:nvSpPr>
        <p:spPr>
          <a:xfrm>
            <a:off x="4180531" y="4202179"/>
            <a:ext cx="1687613" cy="1008112"/>
          </a:xfrm>
          <a:prstGeom prst="star1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Interviews</a:t>
            </a:r>
          </a:p>
        </p:txBody>
      </p:sp>
      <p:sp>
        <p:nvSpPr>
          <p:cNvPr id="19" name="10-Point Star 18"/>
          <p:cNvSpPr/>
          <p:nvPr/>
        </p:nvSpPr>
        <p:spPr>
          <a:xfrm>
            <a:off x="5220072" y="1220033"/>
            <a:ext cx="1296144" cy="1008112"/>
          </a:xfrm>
          <a:prstGeom prst="star10">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Démos</a:t>
            </a:r>
          </a:p>
        </p:txBody>
      </p:sp>
      <p:sp>
        <p:nvSpPr>
          <p:cNvPr id="20" name="10-Point Star 19"/>
          <p:cNvSpPr/>
          <p:nvPr/>
        </p:nvSpPr>
        <p:spPr>
          <a:xfrm>
            <a:off x="5868144" y="2132856"/>
            <a:ext cx="1424654" cy="1008112"/>
          </a:xfrm>
          <a:prstGeom prst="star10">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err="1"/>
              <a:t>Usability</a:t>
            </a:r>
            <a:r>
              <a:rPr lang="fr-BE" dirty="0"/>
              <a:t> tests</a:t>
            </a:r>
          </a:p>
        </p:txBody>
      </p:sp>
      <p:sp>
        <p:nvSpPr>
          <p:cNvPr id="21" name="10-Point Star 20"/>
          <p:cNvSpPr/>
          <p:nvPr/>
        </p:nvSpPr>
        <p:spPr>
          <a:xfrm>
            <a:off x="5983560" y="4149080"/>
            <a:ext cx="1540768" cy="1008112"/>
          </a:xfrm>
          <a:prstGeom prst="star10">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Tests de validation</a:t>
            </a:r>
          </a:p>
        </p:txBody>
      </p:sp>
      <p:sp>
        <p:nvSpPr>
          <p:cNvPr id="22" name="10-Point Star 21"/>
          <p:cNvSpPr/>
          <p:nvPr/>
        </p:nvSpPr>
        <p:spPr>
          <a:xfrm>
            <a:off x="5868144" y="5309298"/>
            <a:ext cx="1800200" cy="1008112"/>
          </a:xfrm>
          <a:prstGeom prst="star10">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Formations </a:t>
            </a:r>
            <a:endParaRPr lang="fr-BE" dirty="0"/>
          </a:p>
        </p:txBody>
      </p:sp>
      <p:sp>
        <p:nvSpPr>
          <p:cNvPr id="23" name="10-Point Star 22"/>
          <p:cNvSpPr/>
          <p:nvPr/>
        </p:nvSpPr>
        <p:spPr>
          <a:xfrm>
            <a:off x="6732240" y="1052736"/>
            <a:ext cx="1512168" cy="1008112"/>
          </a:xfrm>
          <a:prstGeom prst="star10">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err="1"/>
              <a:t>Accompa-gnement</a:t>
            </a:r>
            <a:endParaRPr lang="fr-BE" dirty="0"/>
          </a:p>
        </p:txBody>
      </p:sp>
      <p:sp>
        <p:nvSpPr>
          <p:cNvPr id="24" name="10-Point Star 23"/>
          <p:cNvSpPr/>
          <p:nvPr/>
        </p:nvSpPr>
        <p:spPr>
          <a:xfrm>
            <a:off x="7596336" y="3933056"/>
            <a:ext cx="1512168" cy="1008112"/>
          </a:xfrm>
          <a:prstGeom prst="star10">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Séances de retour</a:t>
            </a:r>
            <a:endParaRPr lang="fr-BE" dirty="0"/>
          </a:p>
        </p:txBody>
      </p:sp>
      <p:sp>
        <p:nvSpPr>
          <p:cNvPr id="25" name="10-Point Star 24"/>
          <p:cNvSpPr/>
          <p:nvPr/>
        </p:nvSpPr>
        <p:spPr>
          <a:xfrm>
            <a:off x="7596336" y="5013176"/>
            <a:ext cx="1512168" cy="1008112"/>
          </a:xfrm>
          <a:prstGeom prst="star10">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Manuels</a:t>
            </a:r>
          </a:p>
        </p:txBody>
      </p:sp>
      <p:sp>
        <p:nvSpPr>
          <p:cNvPr id="26" name="10-Point Star 25"/>
          <p:cNvSpPr/>
          <p:nvPr/>
        </p:nvSpPr>
        <p:spPr>
          <a:xfrm>
            <a:off x="7452320" y="2060848"/>
            <a:ext cx="1691680" cy="1008112"/>
          </a:xfrm>
          <a:prstGeom prst="star10">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Mesures utilisation</a:t>
            </a:r>
          </a:p>
        </p:txBody>
      </p:sp>
      <p:sp>
        <p:nvSpPr>
          <p:cNvPr id="28" name="10-Point Star 27"/>
          <p:cNvSpPr/>
          <p:nvPr/>
        </p:nvSpPr>
        <p:spPr>
          <a:xfrm>
            <a:off x="1583668" y="2132856"/>
            <a:ext cx="1795872" cy="1008112"/>
          </a:xfrm>
          <a:prstGeom prst="star10">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Validations informelles</a:t>
            </a:r>
            <a:endParaRPr lang="fr-BE" dirty="0"/>
          </a:p>
        </p:txBody>
      </p:sp>
    </p:spTree>
    <p:extLst>
      <p:ext uri="{BB962C8B-B14F-4D97-AF65-F5344CB8AC3E}">
        <p14:creationId xmlns:p14="http://schemas.microsoft.com/office/powerpoint/2010/main" val="224337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1000"/>
                                  </p:stCondLst>
                                  <p:childTnLst>
                                    <p:set>
                                      <p:cBhvr>
                                        <p:cTn id="13" dur="1" fill="hold">
                                          <p:stCondLst>
                                            <p:cond delay="0"/>
                                          </p:stCondLst>
                                        </p:cTn>
                                        <p:tgtEl>
                                          <p:spTgt spid="10"/>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grpId="0" nodeType="afterEffect">
                                  <p:stCondLst>
                                    <p:cond delay="1000"/>
                                  </p:stCondLst>
                                  <p:childTnLst>
                                    <p:set>
                                      <p:cBhvr>
                                        <p:cTn id="16" dur="1" fill="hold">
                                          <p:stCondLst>
                                            <p:cond delay="0"/>
                                          </p:stCondLst>
                                        </p:cTn>
                                        <p:tgtEl>
                                          <p:spTgt spid="11"/>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childTnLst>
                                </p:cTn>
                              </p:par>
                            </p:childTnLst>
                          </p:cTn>
                        </p:par>
                        <p:par>
                          <p:cTn id="20" fill="hold">
                            <p:stCondLst>
                              <p:cond delay="3000"/>
                            </p:stCondLst>
                            <p:childTnLst>
                              <p:par>
                                <p:cTn id="21" presetID="1" presetClass="entr" presetSubtype="0" fill="hold" grpId="0" nodeType="afterEffect">
                                  <p:stCondLst>
                                    <p:cond delay="1000"/>
                                  </p:stCondLst>
                                  <p:childTnLst>
                                    <p:set>
                                      <p:cBhvr>
                                        <p:cTn id="22" dur="1" fill="hold">
                                          <p:stCondLst>
                                            <p:cond delay="0"/>
                                          </p:stCondLst>
                                        </p:cTn>
                                        <p:tgtEl>
                                          <p:spTgt spid="12"/>
                                        </p:tgtEl>
                                        <p:attrNameLst>
                                          <p:attrName>style.visibility</p:attrName>
                                        </p:attrNameLst>
                                      </p:cBhvr>
                                      <p:to>
                                        <p:strVal val="visible"/>
                                      </p:to>
                                    </p:set>
                                  </p:childTnLst>
                                </p:cTn>
                              </p:par>
                            </p:childTnLst>
                          </p:cTn>
                        </p:par>
                        <p:par>
                          <p:cTn id="23" fill="hold">
                            <p:stCondLst>
                              <p:cond delay="4000"/>
                            </p:stCondLst>
                            <p:childTnLst>
                              <p:par>
                                <p:cTn id="24" presetID="1" presetClass="entr" presetSubtype="0" fill="hold" grpId="0" nodeType="afterEffect">
                                  <p:stCondLst>
                                    <p:cond delay="1000"/>
                                  </p:stCondLst>
                                  <p:childTnLst>
                                    <p:set>
                                      <p:cBhvr>
                                        <p:cTn id="25" dur="1" fill="hold">
                                          <p:stCondLst>
                                            <p:cond delay="0"/>
                                          </p:stCondLst>
                                        </p:cTn>
                                        <p:tgtEl>
                                          <p:spTgt spid="13"/>
                                        </p:tgtEl>
                                        <p:attrNameLst>
                                          <p:attrName>style.visibility</p:attrName>
                                        </p:attrNameLst>
                                      </p:cBhvr>
                                      <p:to>
                                        <p:strVal val="visible"/>
                                      </p:to>
                                    </p:set>
                                  </p:childTnLst>
                                </p:cTn>
                              </p:par>
                            </p:childTnLst>
                          </p:cTn>
                        </p:par>
                        <p:par>
                          <p:cTn id="26" fill="hold">
                            <p:stCondLst>
                              <p:cond delay="5000"/>
                            </p:stCondLst>
                            <p:childTnLst>
                              <p:par>
                                <p:cTn id="27" presetID="1" presetClass="entr" presetSubtype="0" fill="hold" grpId="0" nodeType="afterEffect">
                                  <p:stCondLst>
                                    <p:cond delay="1000"/>
                                  </p:stCondLst>
                                  <p:childTnLst>
                                    <p:set>
                                      <p:cBhvr>
                                        <p:cTn id="28" dur="1" fill="hold">
                                          <p:stCondLst>
                                            <p:cond delay="0"/>
                                          </p:stCondLst>
                                        </p:cTn>
                                        <p:tgtEl>
                                          <p:spTgt spid="16"/>
                                        </p:tgtEl>
                                        <p:attrNameLst>
                                          <p:attrName>style.visibility</p:attrName>
                                        </p:attrNameLst>
                                      </p:cBhvr>
                                      <p:to>
                                        <p:strVal val="visible"/>
                                      </p:to>
                                    </p:set>
                                  </p:childTnLst>
                                </p:cTn>
                              </p:par>
                            </p:childTnLst>
                          </p:cTn>
                        </p:par>
                        <p:par>
                          <p:cTn id="29" fill="hold">
                            <p:stCondLst>
                              <p:cond delay="6000"/>
                            </p:stCondLst>
                            <p:childTnLst>
                              <p:par>
                                <p:cTn id="30" presetID="1" presetClass="entr" presetSubtype="0" fill="hold" grpId="0" nodeType="afterEffect">
                                  <p:stCondLst>
                                    <p:cond delay="1000"/>
                                  </p:stCondLst>
                                  <p:childTnLst>
                                    <p:set>
                                      <p:cBhvr>
                                        <p:cTn id="31" dur="1" fill="hold">
                                          <p:stCondLst>
                                            <p:cond delay="0"/>
                                          </p:stCondLst>
                                        </p:cTn>
                                        <p:tgtEl>
                                          <p:spTgt spid="17"/>
                                        </p:tgtEl>
                                        <p:attrNameLst>
                                          <p:attrName>style.visibility</p:attrName>
                                        </p:attrNameLst>
                                      </p:cBhvr>
                                      <p:to>
                                        <p:strVal val="visible"/>
                                      </p:to>
                                    </p:set>
                                  </p:childTnLst>
                                </p:cTn>
                              </p:par>
                            </p:childTnLst>
                          </p:cTn>
                        </p:par>
                        <p:par>
                          <p:cTn id="32" fill="hold">
                            <p:stCondLst>
                              <p:cond delay="7000"/>
                            </p:stCondLst>
                            <p:childTnLst>
                              <p:par>
                                <p:cTn id="33" presetID="1" presetClass="entr" presetSubtype="0" fill="hold" grpId="0" nodeType="afterEffect">
                                  <p:stCondLst>
                                    <p:cond delay="1000"/>
                                  </p:stCondLst>
                                  <p:childTnLst>
                                    <p:set>
                                      <p:cBhvr>
                                        <p:cTn id="34" dur="1" fill="hold">
                                          <p:stCondLst>
                                            <p:cond delay="0"/>
                                          </p:stCondLst>
                                        </p:cTn>
                                        <p:tgtEl>
                                          <p:spTgt spid="15"/>
                                        </p:tgtEl>
                                        <p:attrNameLst>
                                          <p:attrName>style.visibility</p:attrName>
                                        </p:attrNameLst>
                                      </p:cBhvr>
                                      <p:to>
                                        <p:strVal val="visible"/>
                                      </p:to>
                                    </p:set>
                                  </p:childTnLst>
                                </p:cTn>
                              </p:par>
                            </p:childTnLst>
                          </p:cTn>
                        </p:par>
                        <p:par>
                          <p:cTn id="35" fill="hold">
                            <p:stCondLst>
                              <p:cond delay="8000"/>
                            </p:stCondLst>
                            <p:childTnLst>
                              <p:par>
                                <p:cTn id="36" presetID="1" presetClass="entr" presetSubtype="0" fill="hold" grpId="0" nodeType="afterEffect">
                                  <p:stCondLst>
                                    <p:cond delay="1000"/>
                                  </p:stCondLst>
                                  <p:childTnLst>
                                    <p:set>
                                      <p:cBhvr>
                                        <p:cTn id="37" dur="1" fill="hold">
                                          <p:stCondLst>
                                            <p:cond delay="0"/>
                                          </p:stCondLst>
                                        </p:cTn>
                                        <p:tgtEl>
                                          <p:spTgt spid="28"/>
                                        </p:tgtEl>
                                        <p:attrNameLst>
                                          <p:attrName>style.visibility</p:attrName>
                                        </p:attrNameLst>
                                      </p:cBhvr>
                                      <p:to>
                                        <p:strVal val="visible"/>
                                      </p:to>
                                    </p:set>
                                  </p:childTnLst>
                                </p:cTn>
                              </p:par>
                            </p:childTnLst>
                          </p:cTn>
                        </p:par>
                        <p:par>
                          <p:cTn id="38" fill="hold">
                            <p:stCondLst>
                              <p:cond delay="9000"/>
                            </p:stCondLst>
                            <p:childTnLst>
                              <p:par>
                                <p:cTn id="39" presetID="1" presetClass="entr" presetSubtype="0" fill="hold" grpId="0" nodeType="afterEffect">
                                  <p:stCondLst>
                                    <p:cond delay="1000"/>
                                  </p:stCondLst>
                                  <p:childTnLst>
                                    <p:set>
                                      <p:cBhvr>
                                        <p:cTn id="40" dur="1" fill="hold">
                                          <p:stCondLst>
                                            <p:cond delay="0"/>
                                          </p:stCondLst>
                                        </p:cTn>
                                        <p:tgtEl>
                                          <p:spTgt spid="19"/>
                                        </p:tgtEl>
                                        <p:attrNameLst>
                                          <p:attrName>style.visibility</p:attrName>
                                        </p:attrNameLst>
                                      </p:cBhvr>
                                      <p:to>
                                        <p:strVal val="visible"/>
                                      </p:to>
                                    </p:set>
                                  </p:childTnLst>
                                </p:cTn>
                              </p:par>
                            </p:childTnLst>
                          </p:cTn>
                        </p:par>
                        <p:par>
                          <p:cTn id="41" fill="hold">
                            <p:stCondLst>
                              <p:cond delay="10000"/>
                            </p:stCondLst>
                            <p:childTnLst>
                              <p:par>
                                <p:cTn id="42" presetID="1" presetClass="entr" presetSubtype="0" fill="hold" grpId="0" nodeType="afterEffect">
                                  <p:stCondLst>
                                    <p:cond delay="1000"/>
                                  </p:stCondLst>
                                  <p:childTnLst>
                                    <p:set>
                                      <p:cBhvr>
                                        <p:cTn id="43" dur="1" fill="hold">
                                          <p:stCondLst>
                                            <p:cond delay="0"/>
                                          </p:stCondLst>
                                        </p:cTn>
                                        <p:tgtEl>
                                          <p:spTgt spid="20"/>
                                        </p:tgtEl>
                                        <p:attrNameLst>
                                          <p:attrName>style.visibility</p:attrName>
                                        </p:attrNameLst>
                                      </p:cBhvr>
                                      <p:to>
                                        <p:strVal val="visible"/>
                                      </p:to>
                                    </p:set>
                                  </p:childTnLst>
                                </p:cTn>
                              </p:par>
                            </p:childTnLst>
                          </p:cTn>
                        </p:par>
                        <p:par>
                          <p:cTn id="44" fill="hold">
                            <p:stCondLst>
                              <p:cond delay="11000"/>
                            </p:stCondLst>
                            <p:childTnLst>
                              <p:par>
                                <p:cTn id="45" presetID="1" presetClass="entr" presetSubtype="0" fill="hold" grpId="0" nodeType="afterEffect">
                                  <p:stCondLst>
                                    <p:cond delay="1000"/>
                                  </p:stCondLst>
                                  <p:childTnLst>
                                    <p:set>
                                      <p:cBhvr>
                                        <p:cTn id="46" dur="1" fill="hold">
                                          <p:stCondLst>
                                            <p:cond delay="0"/>
                                          </p:stCondLst>
                                        </p:cTn>
                                        <p:tgtEl>
                                          <p:spTgt spid="21"/>
                                        </p:tgtEl>
                                        <p:attrNameLst>
                                          <p:attrName>style.visibility</p:attrName>
                                        </p:attrNameLst>
                                      </p:cBhvr>
                                      <p:to>
                                        <p:strVal val="visible"/>
                                      </p:to>
                                    </p:set>
                                  </p:childTnLst>
                                </p:cTn>
                              </p:par>
                            </p:childTnLst>
                          </p:cTn>
                        </p:par>
                        <p:par>
                          <p:cTn id="47" fill="hold">
                            <p:stCondLst>
                              <p:cond delay="12000"/>
                            </p:stCondLst>
                            <p:childTnLst>
                              <p:par>
                                <p:cTn id="48" presetID="1" presetClass="entr" presetSubtype="0" fill="hold" grpId="0" nodeType="afterEffect">
                                  <p:stCondLst>
                                    <p:cond delay="1000"/>
                                  </p:stCondLst>
                                  <p:childTnLst>
                                    <p:set>
                                      <p:cBhvr>
                                        <p:cTn id="49" dur="1" fill="hold">
                                          <p:stCondLst>
                                            <p:cond delay="0"/>
                                          </p:stCondLst>
                                        </p:cTn>
                                        <p:tgtEl>
                                          <p:spTgt spid="22"/>
                                        </p:tgtEl>
                                        <p:attrNameLst>
                                          <p:attrName>style.visibility</p:attrName>
                                        </p:attrNameLst>
                                      </p:cBhvr>
                                      <p:to>
                                        <p:strVal val="visible"/>
                                      </p:to>
                                    </p:set>
                                  </p:childTnLst>
                                </p:cTn>
                              </p:par>
                            </p:childTnLst>
                          </p:cTn>
                        </p:par>
                        <p:par>
                          <p:cTn id="50" fill="hold">
                            <p:stCondLst>
                              <p:cond delay="13000"/>
                            </p:stCondLst>
                            <p:childTnLst>
                              <p:par>
                                <p:cTn id="51" presetID="1" presetClass="entr" presetSubtype="0" fill="hold" grpId="0" nodeType="afterEffect">
                                  <p:stCondLst>
                                    <p:cond delay="1000"/>
                                  </p:stCondLst>
                                  <p:childTnLst>
                                    <p:set>
                                      <p:cBhvr>
                                        <p:cTn id="52" dur="1" fill="hold">
                                          <p:stCondLst>
                                            <p:cond delay="0"/>
                                          </p:stCondLst>
                                        </p:cTn>
                                        <p:tgtEl>
                                          <p:spTgt spid="25"/>
                                        </p:tgtEl>
                                        <p:attrNameLst>
                                          <p:attrName>style.visibility</p:attrName>
                                        </p:attrNameLst>
                                      </p:cBhvr>
                                      <p:to>
                                        <p:strVal val="visible"/>
                                      </p:to>
                                    </p:set>
                                  </p:childTnLst>
                                </p:cTn>
                              </p:par>
                            </p:childTnLst>
                          </p:cTn>
                        </p:par>
                        <p:par>
                          <p:cTn id="53" fill="hold">
                            <p:stCondLst>
                              <p:cond delay="14000"/>
                            </p:stCondLst>
                            <p:childTnLst>
                              <p:par>
                                <p:cTn id="54" presetID="1" presetClass="entr" presetSubtype="0" fill="hold" grpId="0" nodeType="afterEffect">
                                  <p:stCondLst>
                                    <p:cond delay="1000"/>
                                  </p:stCondLst>
                                  <p:childTnLst>
                                    <p:set>
                                      <p:cBhvr>
                                        <p:cTn id="55" dur="1" fill="hold">
                                          <p:stCondLst>
                                            <p:cond delay="0"/>
                                          </p:stCondLst>
                                        </p:cTn>
                                        <p:tgtEl>
                                          <p:spTgt spid="23"/>
                                        </p:tgtEl>
                                        <p:attrNameLst>
                                          <p:attrName>style.visibility</p:attrName>
                                        </p:attrNameLst>
                                      </p:cBhvr>
                                      <p:to>
                                        <p:strVal val="visible"/>
                                      </p:to>
                                    </p:set>
                                  </p:childTnLst>
                                </p:cTn>
                              </p:par>
                            </p:childTnLst>
                          </p:cTn>
                        </p:par>
                        <p:par>
                          <p:cTn id="56" fill="hold">
                            <p:stCondLst>
                              <p:cond delay="15000"/>
                            </p:stCondLst>
                            <p:childTnLst>
                              <p:par>
                                <p:cTn id="57" presetID="1" presetClass="entr" presetSubtype="0" fill="hold" grpId="0" nodeType="afterEffect">
                                  <p:stCondLst>
                                    <p:cond delay="1000"/>
                                  </p:stCondLst>
                                  <p:childTnLst>
                                    <p:set>
                                      <p:cBhvr>
                                        <p:cTn id="58" dur="1" fill="hold">
                                          <p:stCondLst>
                                            <p:cond delay="0"/>
                                          </p:stCondLst>
                                        </p:cTn>
                                        <p:tgtEl>
                                          <p:spTgt spid="26"/>
                                        </p:tgtEl>
                                        <p:attrNameLst>
                                          <p:attrName>style.visibility</p:attrName>
                                        </p:attrNameLst>
                                      </p:cBhvr>
                                      <p:to>
                                        <p:strVal val="visible"/>
                                      </p:to>
                                    </p:set>
                                  </p:childTnLst>
                                </p:cTn>
                              </p:par>
                            </p:childTnLst>
                          </p:cTn>
                        </p:par>
                        <p:par>
                          <p:cTn id="59" fill="hold">
                            <p:stCondLst>
                              <p:cond delay="16000"/>
                            </p:stCondLst>
                            <p:childTnLst>
                              <p:par>
                                <p:cTn id="60" presetID="1" presetClass="entr" presetSubtype="0" fill="hold" grpId="0" nodeType="afterEffect">
                                  <p:stCondLst>
                                    <p:cond delay="1000"/>
                                  </p:stCondLst>
                                  <p:childTnLst>
                                    <p:set>
                                      <p:cBhvr>
                                        <p:cTn id="61"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9" grpId="0" animBg="1"/>
      <p:bldP spid="10" grpId="0" animBg="1"/>
      <p:bldP spid="11" grpId="0" animBg="1"/>
      <p:bldP spid="12" grpId="0" animBg="1"/>
      <p:bldP spid="13" grpId="0" animBg="1"/>
      <p:bldP spid="14" grpId="0" animBg="1"/>
      <p:bldP spid="15" grpId="0" animBg="1"/>
      <p:bldP spid="16" grpId="0" animBg="1"/>
      <p:bldP spid="17" grpId="0" animBg="1"/>
      <p:bldP spid="19" grpId="0" animBg="1"/>
      <p:bldP spid="20" grpId="0" animBg="1"/>
      <p:bldP spid="21" grpId="0" animBg="1"/>
      <p:bldP spid="22" grpId="0" animBg="1"/>
      <p:bldP spid="23" grpId="0" animBg="1"/>
      <p:bldP spid="24" grpId="0" animBg="1"/>
      <p:bldP spid="25" grpId="0" animBg="1"/>
      <p:bldP spid="26" grpId="0" animBg="1"/>
      <p:bldP spid="28"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En conclusion</a:t>
            </a:r>
            <a:endParaRPr lang="fr-BE" dirty="0"/>
          </a:p>
        </p:txBody>
      </p:sp>
      <p:sp>
        <p:nvSpPr>
          <p:cNvPr id="3" name="Content Placeholder 2"/>
          <p:cNvSpPr>
            <a:spLocks noGrp="1"/>
          </p:cNvSpPr>
          <p:nvPr>
            <p:ph idx="1"/>
          </p:nvPr>
        </p:nvSpPr>
        <p:spPr/>
        <p:txBody>
          <a:bodyPr/>
          <a:lstStyle/>
          <a:p>
            <a:r>
              <a:rPr lang="fr-BE" dirty="0"/>
              <a:t>Il existe une variété d’outils et de bonnes pratiques à votre disposition</a:t>
            </a:r>
          </a:p>
          <a:p>
            <a:r>
              <a:rPr lang="fr-BE" dirty="0" smtClean="0"/>
              <a:t>Le change management se fait durant toute la vie du projet</a:t>
            </a:r>
          </a:p>
          <a:p>
            <a:r>
              <a:rPr lang="fr-BE" dirty="0" smtClean="0"/>
              <a:t>Représente une charge de travail importante qui doit être anticipée</a:t>
            </a:r>
          </a:p>
          <a:p>
            <a:endParaRPr lang="fr-BE" dirty="0"/>
          </a:p>
        </p:txBody>
      </p:sp>
    </p:spTree>
    <p:extLst>
      <p:ext uri="{BB962C8B-B14F-4D97-AF65-F5344CB8AC3E}">
        <p14:creationId xmlns:p14="http://schemas.microsoft.com/office/powerpoint/2010/main" val="1200519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Contacts</a:t>
            </a:r>
            <a:endParaRPr lang="fr-BE" dirty="0"/>
          </a:p>
        </p:txBody>
      </p:sp>
      <p:sp>
        <p:nvSpPr>
          <p:cNvPr id="3" name="Content Placeholder 2"/>
          <p:cNvSpPr>
            <a:spLocks noGrp="1"/>
          </p:cNvSpPr>
          <p:nvPr>
            <p:ph idx="1"/>
          </p:nvPr>
        </p:nvSpPr>
        <p:spPr/>
        <p:txBody>
          <a:bodyPr>
            <a:normAutofit lnSpcReduction="10000"/>
          </a:bodyPr>
          <a:lstStyle/>
          <a:p>
            <a:pPr marL="0" indent="0">
              <a:buNone/>
            </a:pPr>
            <a:r>
              <a:rPr lang="nl-BE" dirty="0">
                <a:solidFill>
                  <a:srgbClr val="B1027C"/>
                </a:solidFill>
              </a:rPr>
              <a:t>Karine Picart</a:t>
            </a:r>
          </a:p>
          <a:p>
            <a:pPr marL="0" indent="0">
              <a:buNone/>
            </a:pPr>
            <a:r>
              <a:rPr lang="nl-BE" dirty="0"/>
              <a:t>Project Leader – SharePoint </a:t>
            </a:r>
            <a:r>
              <a:rPr lang="nl-BE" dirty="0" err="1"/>
              <a:t>Competency</a:t>
            </a:r>
            <a:r>
              <a:rPr lang="nl-BE" dirty="0"/>
              <a:t> Center</a:t>
            </a:r>
          </a:p>
          <a:p>
            <a:pPr marL="0" indent="0">
              <a:buNone/>
            </a:pPr>
            <a:r>
              <a:rPr lang="nl-BE" dirty="0">
                <a:hlinkClick r:id="rId2"/>
              </a:rPr>
              <a:t>Karine.Picart@smals.be</a:t>
            </a:r>
            <a:endParaRPr lang="nl-BE" dirty="0"/>
          </a:p>
          <a:p>
            <a:pPr marL="0" indent="0">
              <a:buNone/>
            </a:pPr>
            <a:endParaRPr lang="nl-BE" dirty="0"/>
          </a:p>
          <a:p>
            <a:pPr marL="0" indent="0">
              <a:buNone/>
            </a:pPr>
            <a:r>
              <a:rPr lang="nl-BE" smtClean="0">
                <a:solidFill>
                  <a:srgbClr val="B1027C"/>
                </a:solidFill>
                <a:cs typeface="Arial" panose="020B0604020202020204" pitchFamily="34" charset="0"/>
              </a:rPr>
              <a:t>Anne-Catherine </a:t>
            </a:r>
            <a:r>
              <a:rPr lang="nl-BE" dirty="0">
                <a:solidFill>
                  <a:srgbClr val="B1027C"/>
                </a:solidFill>
                <a:cs typeface="Arial" panose="020B0604020202020204" pitchFamily="34" charset="0"/>
              </a:rPr>
              <a:t>Demeulder</a:t>
            </a:r>
          </a:p>
          <a:p>
            <a:pPr marL="0" indent="0">
              <a:buNone/>
            </a:pPr>
            <a:r>
              <a:rPr lang="nl-BE" dirty="0" err="1"/>
              <a:t>Analyst</a:t>
            </a:r>
            <a:r>
              <a:rPr lang="nl-BE" dirty="0"/>
              <a:t> – SharePoint </a:t>
            </a:r>
            <a:r>
              <a:rPr lang="nl-BE" dirty="0" err="1"/>
              <a:t>Competency</a:t>
            </a:r>
            <a:r>
              <a:rPr lang="nl-BE" dirty="0"/>
              <a:t> Center</a:t>
            </a:r>
          </a:p>
          <a:p>
            <a:pPr marL="0" indent="0">
              <a:buNone/>
            </a:pPr>
            <a:r>
              <a:rPr lang="nl-BE" dirty="0">
                <a:cs typeface="Arial" panose="020B0604020202020204" pitchFamily="34" charset="0"/>
                <a:hlinkClick r:id="rId3"/>
              </a:rPr>
              <a:t>Anne-Catherine.Demeulder@smals.be</a:t>
            </a:r>
            <a:endParaRPr lang="nl-BE" dirty="0">
              <a:cs typeface="Arial" panose="020B0604020202020204" pitchFamily="34" charset="0"/>
            </a:endParaRPr>
          </a:p>
        </p:txBody>
      </p:sp>
      <p:sp>
        <p:nvSpPr>
          <p:cNvPr id="4" name="Footer Placeholder 3"/>
          <p:cNvSpPr>
            <a:spLocks noGrp="1"/>
          </p:cNvSpPr>
          <p:nvPr>
            <p:ph type="ftr" sz="quarter" idx="3"/>
          </p:nvPr>
        </p:nvSpPr>
        <p:spPr/>
        <p:txBody>
          <a:bodyPr/>
          <a:lstStyle/>
          <a:p>
            <a:r>
              <a:rPr lang="en-GB" smtClean="0"/>
              <a:t>SharePoint User Group</a:t>
            </a:r>
            <a:endParaRPr lang="en-GB" dirty="0"/>
          </a:p>
        </p:txBody>
      </p:sp>
      <p:sp>
        <p:nvSpPr>
          <p:cNvPr id="5" name="Slide Number Placeholder 4"/>
          <p:cNvSpPr>
            <a:spLocks noGrp="1"/>
          </p:cNvSpPr>
          <p:nvPr>
            <p:ph type="sldNum" sz="quarter" idx="4"/>
          </p:nvPr>
        </p:nvSpPr>
        <p:spPr/>
        <p:txBody>
          <a:bodyPr/>
          <a:lstStyle/>
          <a:p>
            <a:fld id="{4B942A4A-A7AA-4BBF-B0BE-5FC264D5677A}" type="slidenum">
              <a:rPr lang="en-GB" smtClean="0"/>
              <a:pPr/>
              <a:t>34</a:t>
            </a:fld>
            <a:endParaRPr lang="en-GB" dirty="0"/>
          </a:p>
        </p:txBody>
      </p:sp>
    </p:spTree>
    <p:extLst>
      <p:ext uri="{BB962C8B-B14F-4D97-AF65-F5344CB8AC3E}">
        <p14:creationId xmlns:p14="http://schemas.microsoft.com/office/powerpoint/2010/main" val="17363786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dirty="0"/>
              <a:t>Change management, pourquoi faire?</a:t>
            </a:r>
            <a:endParaRPr lang="en-US" dirty="0"/>
          </a:p>
        </p:txBody>
      </p:sp>
      <p:sp>
        <p:nvSpPr>
          <p:cNvPr id="3" name="Content Placeholder 2"/>
          <p:cNvSpPr>
            <a:spLocks noGrp="1"/>
          </p:cNvSpPr>
          <p:nvPr>
            <p:ph idx="1"/>
          </p:nvPr>
        </p:nvSpPr>
        <p:spPr/>
        <p:txBody>
          <a:bodyPr>
            <a:normAutofit/>
          </a:bodyPr>
          <a:lstStyle/>
          <a:p>
            <a:r>
              <a:rPr lang="en-US" sz="2400" dirty="0"/>
              <a:t>Le </a:t>
            </a:r>
            <a:r>
              <a:rPr lang="en-US" sz="2400" dirty="0" err="1"/>
              <a:t>changement</a:t>
            </a:r>
            <a:r>
              <a:rPr lang="en-US" sz="2400" dirty="0"/>
              <a:t> </a:t>
            </a:r>
            <a:r>
              <a:rPr lang="en-US" sz="2400" dirty="0" err="1"/>
              <a:t>est</a:t>
            </a:r>
            <a:r>
              <a:rPr lang="en-US" sz="2400" dirty="0"/>
              <a:t> </a:t>
            </a:r>
            <a:r>
              <a:rPr lang="en-US" sz="2400" dirty="0" err="1"/>
              <a:t>insécurisant</a:t>
            </a:r>
            <a:r>
              <a:rPr lang="en-US" sz="2400" dirty="0"/>
              <a:t> pour beaucoup</a:t>
            </a:r>
          </a:p>
          <a:p>
            <a:r>
              <a:rPr lang="en-US" sz="2400" dirty="0" smtClean="0"/>
              <a:t>Nouvelle </a:t>
            </a:r>
            <a:r>
              <a:rPr lang="en-US" sz="2400" dirty="0" err="1"/>
              <a:t>manière</a:t>
            </a:r>
            <a:r>
              <a:rPr lang="en-US" sz="2400" dirty="0"/>
              <a:t> de </a:t>
            </a:r>
            <a:r>
              <a:rPr lang="en-US" sz="2400" dirty="0" err="1" smtClean="0"/>
              <a:t>travailler</a:t>
            </a:r>
            <a:r>
              <a:rPr lang="en-US" sz="2400" dirty="0" smtClean="0"/>
              <a:t> </a:t>
            </a:r>
          </a:p>
          <a:p>
            <a:r>
              <a:rPr lang="en-US" sz="2400" dirty="0" err="1" smtClean="0"/>
              <a:t>Perte</a:t>
            </a:r>
            <a:r>
              <a:rPr lang="en-US" sz="2400" dirty="0" smtClean="0"/>
              <a:t> </a:t>
            </a:r>
            <a:r>
              <a:rPr lang="en-US" sz="2400" dirty="0"/>
              <a:t>de </a:t>
            </a:r>
            <a:r>
              <a:rPr lang="en-US" sz="2400" dirty="0" err="1"/>
              <a:t>responsabilités</a:t>
            </a:r>
            <a:r>
              <a:rPr lang="en-US" sz="2400" dirty="0"/>
              <a:t>, </a:t>
            </a:r>
            <a:r>
              <a:rPr lang="en-US" sz="2400" dirty="0" smtClean="0"/>
              <a:t>…</a:t>
            </a:r>
          </a:p>
          <a:p>
            <a:r>
              <a:rPr lang="en-US" sz="2400" dirty="0" smtClean="0"/>
              <a:t>Non </a:t>
            </a:r>
            <a:r>
              <a:rPr lang="en-US" sz="2400" dirty="0" err="1" smtClean="0"/>
              <a:t>maîtrise</a:t>
            </a:r>
            <a:r>
              <a:rPr lang="en-US" sz="2400" dirty="0" smtClean="0"/>
              <a:t> technique de </a:t>
            </a:r>
            <a:r>
              <a:rPr lang="en-US" sz="2400" dirty="0" err="1" smtClean="0"/>
              <a:t>l’outil</a:t>
            </a:r>
            <a:endParaRPr lang="en-US" sz="2400" dirty="0" smtClean="0"/>
          </a:p>
          <a:p>
            <a:r>
              <a:rPr lang="en-US" sz="2400" dirty="0" err="1" smtClean="0"/>
              <a:t>Pertes</a:t>
            </a:r>
            <a:r>
              <a:rPr lang="en-US" sz="2400" dirty="0" smtClean="0"/>
              <a:t> de temps</a:t>
            </a:r>
            <a:endParaRPr lang="en-US" sz="2400" dirty="0"/>
          </a:p>
          <a:p>
            <a:pPr marL="0" indent="0">
              <a:buNone/>
            </a:pP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1840" y="4149080"/>
            <a:ext cx="2143125" cy="2143125"/>
          </a:xfrm>
          <a:prstGeom prst="rect">
            <a:avLst/>
          </a:prstGeom>
        </p:spPr>
      </p:pic>
      <p:sp>
        <p:nvSpPr>
          <p:cNvPr id="5" name="Line Callout 1 4"/>
          <p:cNvSpPr/>
          <p:nvPr/>
        </p:nvSpPr>
        <p:spPr>
          <a:xfrm>
            <a:off x="5652120" y="4149080"/>
            <a:ext cx="1872208" cy="792088"/>
          </a:xfrm>
          <a:prstGeom prst="borderCallout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err="1" smtClean="0"/>
              <a:t>Very</a:t>
            </a:r>
            <a:r>
              <a:rPr lang="fr-BE" dirty="0" smtClean="0"/>
              <a:t> </a:t>
            </a:r>
            <a:r>
              <a:rPr lang="fr-BE" dirty="0" err="1" smtClean="0"/>
              <a:t>angry</a:t>
            </a:r>
            <a:r>
              <a:rPr lang="fr-BE" dirty="0" smtClean="0"/>
              <a:t> </a:t>
            </a:r>
            <a:r>
              <a:rPr lang="fr-BE" dirty="0" err="1" smtClean="0"/>
              <a:t>bird</a:t>
            </a:r>
            <a:r>
              <a:rPr lang="fr-BE" dirty="0" smtClean="0"/>
              <a:t>!</a:t>
            </a:r>
            <a:endParaRPr lang="fr-BE" dirty="0"/>
          </a:p>
        </p:txBody>
      </p:sp>
    </p:spTree>
    <p:extLst>
      <p:ext uri="{BB962C8B-B14F-4D97-AF65-F5344CB8AC3E}">
        <p14:creationId xmlns:p14="http://schemas.microsoft.com/office/powerpoint/2010/main" val="1634883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80">
                                          <p:stCondLst>
                                            <p:cond delay="0"/>
                                          </p:stCondLst>
                                        </p:cTn>
                                        <p:tgtEl>
                                          <p:spTgt spid="4"/>
                                        </p:tgtEl>
                                      </p:cBhvr>
                                    </p:animEffect>
                                    <p:anim calcmode="lin" valueType="num">
                                      <p:cBhvr>
                                        <p:cTn id="2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3" dur="26">
                                          <p:stCondLst>
                                            <p:cond delay="650"/>
                                          </p:stCondLst>
                                        </p:cTn>
                                        <p:tgtEl>
                                          <p:spTgt spid="4"/>
                                        </p:tgtEl>
                                      </p:cBhvr>
                                      <p:to x="100000" y="60000"/>
                                    </p:animScale>
                                    <p:animScale>
                                      <p:cBhvr>
                                        <p:cTn id="34" dur="166" decel="50000">
                                          <p:stCondLst>
                                            <p:cond delay="676"/>
                                          </p:stCondLst>
                                        </p:cTn>
                                        <p:tgtEl>
                                          <p:spTgt spid="4"/>
                                        </p:tgtEl>
                                      </p:cBhvr>
                                      <p:to x="100000" y="100000"/>
                                    </p:animScale>
                                    <p:animScale>
                                      <p:cBhvr>
                                        <p:cTn id="35" dur="26">
                                          <p:stCondLst>
                                            <p:cond delay="1312"/>
                                          </p:stCondLst>
                                        </p:cTn>
                                        <p:tgtEl>
                                          <p:spTgt spid="4"/>
                                        </p:tgtEl>
                                      </p:cBhvr>
                                      <p:to x="100000" y="80000"/>
                                    </p:animScale>
                                    <p:animScale>
                                      <p:cBhvr>
                                        <p:cTn id="36" dur="166" decel="50000">
                                          <p:stCondLst>
                                            <p:cond delay="1338"/>
                                          </p:stCondLst>
                                        </p:cTn>
                                        <p:tgtEl>
                                          <p:spTgt spid="4"/>
                                        </p:tgtEl>
                                      </p:cBhvr>
                                      <p:to x="100000" y="100000"/>
                                    </p:animScale>
                                    <p:animScale>
                                      <p:cBhvr>
                                        <p:cTn id="37" dur="26">
                                          <p:stCondLst>
                                            <p:cond delay="1642"/>
                                          </p:stCondLst>
                                        </p:cTn>
                                        <p:tgtEl>
                                          <p:spTgt spid="4"/>
                                        </p:tgtEl>
                                      </p:cBhvr>
                                      <p:to x="100000" y="90000"/>
                                    </p:animScale>
                                    <p:animScale>
                                      <p:cBhvr>
                                        <p:cTn id="38" dur="166" decel="50000">
                                          <p:stCondLst>
                                            <p:cond delay="1668"/>
                                          </p:stCondLst>
                                        </p:cTn>
                                        <p:tgtEl>
                                          <p:spTgt spid="4"/>
                                        </p:tgtEl>
                                      </p:cBhvr>
                                      <p:to x="100000" y="100000"/>
                                    </p:animScale>
                                    <p:animScale>
                                      <p:cBhvr>
                                        <p:cTn id="39" dur="26">
                                          <p:stCondLst>
                                            <p:cond delay="1808"/>
                                          </p:stCondLst>
                                        </p:cTn>
                                        <p:tgtEl>
                                          <p:spTgt spid="4"/>
                                        </p:tgtEl>
                                      </p:cBhvr>
                                      <p:to x="100000" y="95000"/>
                                    </p:animScale>
                                    <p:animScale>
                                      <p:cBhvr>
                                        <p:cTn id="40" dur="166" decel="50000">
                                          <p:stCondLst>
                                            <p:cond delay="1834"/>
                                          </p:stCondLst>
                                        </p:cTn>
                                        <p:tgtEl>
                                          <p:spTgt spid="4"/>
                                        </p:tgtEl>
                                      </p:cBhvr>
                                      <p:to x="100000" y="100000"/>
                                    </p:animScale>
                                  </p:childTnLst>
                                </p:cTn>
                              </p:par>
                              <p:par>
                                <p:cTn id="41" presetID="26" presetClass="entr" presetSubtype="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580">
                                          <p:stCondLst>
                                            <p:cond delay="0"/>
                                          </p:stCondLst>
                                        </p:cTn>
                                        <p:tgtEl>
                                          <p:spTgt spid="5"/>
                                        </p:tgtEl>
                                      </p:cBhvr>
                                    </p:animEffect>
                                    <p:anim calcmode="lin" valueType="num">
                                      <p:cBhvr>
                                        <p:cTn id="4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9" dur="26">
                                          <p:stCondLst>
                                            <p:cond delay="650"/>
                                          </p:stCondLst>
                                        </p:cTn>
                                        <p:tgtEl>
                                          <p:spTgt spid="5"/>
                                        </p:tgtEl>
                                      </p:cBhvr>
                                      <p:to x="100000" y="60000"/>
                                    </p:animScale>
                                    <p:animScale>
                                      <p:cBhvr>
                                        <p:cTn id="50" dur="166" decel="50000">
                                          <p:stCondLst>
                                            <p:cond delay="676"/>
                                          </p:stCondLst>
                                        </p:cTn>
                                        <p:tgtEl>
                                          <p:spTgt spid="5"/>
                                        </p:tgtEl>
                                      </p:cBhvr>
                                      <p:to x="100000" y="100000"/>
                                    </p:animScale>
                                    <p:animScale>
                                      <p:cBhvr>
                                        <p:cTn id="51" dur="26">
                                          <p:stCondLst>
                                            <p:cond delay="1312"/>
                                          </p:stCondLst>
                                        </p:cTn>
                                        <p:tgtEl>
                                          <p:spTgt spid="5"/>
                                        </p:tgtEl>
                                      </p:cBhvr>
                                      <p:to x="100000" y="80000"/>
                                    </p:animScale>
                                    <p:animScale>
                                      <p:cBhvr>
                                        <p:cTn id="52" dur="166" decel="50000">
                                          <p:stCondLst>
                                            <p:cond delay="1338"/>
                                          </p:stCondLst>
                                        </p:cTn>
                                        <p:tgtEl>
                                          <p:spTgt spid="5"/>
                                        </p:tgtEl>
                                      </p:cBhvr>
                                      <p:to x="100000" y="100000"/>
                                    </p:animScale>
                                    <p:animScale>
                                      <p:cBhvr>
                                        <p:cTn id="53" dur="26">
                                          <p:stCondLst>
                                            <p:cond delay="1642"/>
                                          </p:stCondLst>
                                        </p:cTn>
                                        <p:tgtEl>
                                          <p:spTgt spid="5"/>
                                        </p:tgtEl>
                                      </p:cBhvr>
                                      <p:to x="100000" y="90000"/>
                                    </p:animScale>
                                    <p:animScale>
                                      <p:cBhvr>
                                        <p:cTn id="54" dur="166" decel="50000">
                                          <p:stCondLst>
                                            <p:cond delay="1668"/>
                                          </p:stCondLst>
                                        </p:cTn>
                                        <p:tgtEl>
                                          <p:spTgt spid="5"/>
                                        </p:tgtEl>
                                      </p:cBhvr>
                                      <p:to x="100000" y="100000"/>
                                    </p:animScale>
                                    <p:animScale>
                                      <p:cBhvr>
                                        <p:cTn id="55" dur="26">
                                          <p:stCondLst>
                                            <p:cond delay="1808"/>
                                          </p:stCondLst>
                                        </p:cTn>
                                        <p:tgtEl>
                                          <p:spTgt spid="5"/>
                                        </p:tgtEl>
                                      </p:cBhvr>
                                      <p:to x="100000" y="95000"/>
                                    </p:animScale>
                                    <p:animScale>
                                      <p:cBhvr>
                                        <p:cTn id="5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dirty="0"/>
              <a:t>Change management, pourquoi faire?</a:t>
            </a:r>
          </a:p>
        </p:txBody>
      </p:sp>
      <p:sp>
        <p:nvSpPr>
          <p:cNvPr id="3" name="Content Placeholder 2"/>
          <p:cNvSpPr>
            <a:spLocks noGrp="1"/>
          </p:cNvSpPr>
          <p:nvPr>
            <p:ph idx="1"/>
          </p:nvPr>
        </p:nvSpPr>
        <p:spPr/>
        <p:txBody>
          <a:bodyPr>
            <a:normAutofit/>
          </a:bodyPr>
          <a:lstStyle/>
          <a:p>
            <a:r>
              <a:rPr lang="fr-BE" dirty="0"/>
              <a:t>Un projet SharePoint </a:t>
            </a:r>
            <a:r>
              <a:rPr lang="fr-BE" dirty="0" smtClean="0"/>
              <a:t>est avant tout … un projet</a:t>
            </a:r>
            <a:endParaRPr lang="fr-BE" dirty="0"/>
          </a:p>
          <a:p>
            <a:endParaRPr lang="fr-BE" dirty="0"/>
          </a:p>
          <a:p>
            <a:pPr marL="0" indent="0">
              <a:buNone/>
            </a:pPr>
            <a:endParaRPr lang="fr-BE" dirty="0"/>
          </a:p>
          <a:p>
            <a:pPr marL="0" indent="0">
              <a:buNone/>
            </a:pPr>
            <a:endParaRPr lang="fr-BE" dirty="0"/>
          </a:p>
        </p:txBody>
      </p:sp>
      <p:sp>
        <p:nvSpPr>
          <p:cNvPr id="4" name="Footer Placeholder 3"/>
          <p:cNvSpPr>
            <a:spLocks noGrp="1"/>
          </p:cNvSpPr>
          <p:nvPr>
            <p:ph type="ftr" sz="quarter" idx="4294967295"/>
          </p:nvPr>
        </p:nvSpPr>
        <p:spPr>
          <a:xfrm>
            <a:off x="0" y="6356350"/>
            <a:ext cx="2895600" cy="365125"/>
          </a:xfrm>
        </p:spPr>
        <p:txBody>
          <a:bodyPr/>
          <a:lstStyle/>
          <a:p>
            <a:r>
              <a:rPr lang="en-GB" smtClean="0"/>
              <a:t>SharePoint User Group</a:t>
            </a:r>
            <a:endParaRPr lang="en-GB" dirty="0"/>
          </a:p>
        </p:txBody>
      </p:sp>
      <p:sp>
        <p:nvSpPr>
          <p:cNvPr id="5" name="Slide Number Placeholder 4"/>
          <p:cNvSpPr>
            <a:spLocks noGrp="1"/>
          </p:cNvSpPr>
          <p:nvPr>
            <p:ph type="sldNum" sz="quarter" idx="4294967295"/>
          </p:nvPr>
        </p:nvSpPr>
        <p:spPr>
          <a:xfrm>
            <a:off x="0" y="6356350"/>
            <a:ext cx="585788" cy="365125"/>
          </a:xfrm>
        </p:spPr>
        <p:txBody>
          <a:bodyPr/>
          <a:lstStyle/>
          <a:p>
            <a:fld id="{4B942A4A-A7AA-4BBF-B0BE-5FC264D5677A}" type="slidenum">
              <a:rPr lang="en-GB" smtClean="0"/>
              <a:pPr/>
              <a:t>5</a:t>
            </a:fld>
            <a:endParaRPr lang="en-GB" dirty="0"/>
          </a:p>
        </p:txBody>
      </p:sp>
      <p:grpSp>
        <p:nvGrpSpPr>
          <p:cNvPr id="20" name="Group 19"/>
          <p:cNvGrpSpPr/>
          <p:nvPr/>
        </p:nvGrpSpPr>
        <p:grpSpPr>
          <a:xfrm>
            <a:off x="899592" y="2636912"/>
            <a:ext cx="2132635" cy="2273339"/>
            <a:chOff x="1115616" y="2799651"/>
            <a:chExt cx="2132635" cy="2273339"/>
          </a:xfrm>
        </p:grpSpPr>
        <p:sp>
          <p:nvSpPr>
            <p:cNvPr id="14" name="TextBox 13"/>
            <p:cNvSpPr txBox="1"/>
            <p:nvPr/>
          </p:nvSpPr>
          <p:spPr>
            <a:xfrm>
              <a:off x="1115616" y="4365104"/>
              <a:ext cx="2132635" cy="707886"/>
            </a:xfrm>
            <a:prstGeom prst="rect">
              <a:avLst/>
            </a:prstGeom>
            <a:noFill/>
          </p:spPr>
          <p:txBody>
            <a:bodyPr wrap="none" rtlCol="0">
              <a:spAutoFit/>
            </a:bodyPr>
            <a:lstStyle/>
            <a:p>
              <a:pPr marL="0" lvl="2" algn="ctr"/>
              <a:r>
                <a:rPr lang="fr-BE" sz="2000" dirty="0" smtClean="0">
                  <a:solidFill>
                    <a:srgbClr val="0073C5"/>
                  </a:solidFill>
                </a:rPr>
                <a:t>Résulte </a:t>
              </a:r>
              <a:endParaRPr lang="fr-BE" sz="2000" dirty="0">
                <a:solidFill>
                  <a:srgbClr val="0073C5"/>
                </a:solidFill>
              </a:endParaRPr>
            </a:p>
            <a:p>
              <a:pPr marL="0" lvl="2" algn="ctr"/>
              <a:r>
                <a:rPr lang="fr-BE" sz="2000" dirty="0">
                  <a:solidFill>
                    <a:srgbClr val="0073C5"/>
                  </a:solidFill>
                </a:rPr>
                <a:t>en un changement</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7199" y="2799651"/>
              <a:ext cx="1709467" cy="1709467"/>
            </a:xfrm>
            <a:prstGeom prst="rect">
              <a:avLst/>
            </a:prstGeom>
          </p:spPr>
        </p:pic>
      </p:grpSp>
      <p:grpSp>
        <p:nvGrpSpPr>
          <p:cNvPr id="21" name="Group 20"/>
          <p:cNvGrpSpPr/>
          <p:nvPr/>
        </p:nvGrpSpPr>
        <p:grpSpPr>
          <a:xfrm>
            <a:off x="3886236" y="2857500"/>
            <a:ext cx="1371529" cy="1547674"/>
            <a:chOff x="3886236" y="2857500"/>
            <a:chExt cx="1371529" cy="1547674"/>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0500" y="2857500"/>
              <a:ext cx="1143000" cy="1143000"/>
            </a:xfrm>
            <a:prstGeom prst="rect">
              <a:avLst/>
            </a:prstGeom>
          </p:spPr>
        </p:pic>
        <p:sp>
          <p:nvSpPr>
            <p:cNvPr id="10" name="Oval 9"/>
            <p:cNvSpPr/>
            <p:nvPr/>
          </p:nvSpPr>
          <p:spPr>
            <a:xfrm>
              <a:off x="4644008" y="3717032"/>
              <a:ext cx="288032" cy="28803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 name="TextBox 15"/>
            <p:cNvSpPr txBox="1"/>
            <p:nvPr/>
          </p:nvSpPr>
          <p:spPr>
            <a:xfrm>
              <a:off x="3886236" y="4005064"/>
              <a:ext cx="1371529" cy="400110"/>
            </a:xfrm>
            <a:prstGeom prst="rect">
              <a:avLst/>
            </a:prstGeom>
            <a:noFill/>
          </p:spPr>
          <p:txBody>
            <a:bodyPr wrap="none" rtlCol="0">
              <a:spAutoFit/>
            </a:bodyPr>
            <a:lstStyle/>
            <a:p>
              <a:pPr marL="0" lvl="2" algn="ctr"/>
              <a:r>
                <a:rPr lang="fr-BE" sz="2000" dirty="0" smtClean="0">
                  <a:solidFill>
                    <a:srgbClr val="0073C5"/>
                  </a:solidFill>
                </a:rPr>
                <a:t>Temporaire</a:t>
              </a:r>
              <a:endParaRPr lang="fr-BE" sz="2000" dirty="0">
                <a:solidFill>
                  <a:srgbClr val="0073C5"/>
                </a:solidFill>
              </a:endParaRPr>
            </a:p>
          </p:txBody>
        </p:sp>
      </p:grpSp>
      <p:grpSp>
        <p:nvGrpSpPr>
          <p:cNvPr id="22" name="Group 21"/>
          <p:cNvGrpSpPr/>
          <p:nvPr/>
        </p:nvGrpSpPr>
        <p:grpSpPr>
          <a:xfrm>
            <a:off x="6551127" y="2668779"/>
            <a:ext cx="1909305" cy="2056365"/>
            <a:chOff x="6099966" y="2380747"/>
            <a:chExt cx="1909305" cy="2056365"/>
          </a:xfrm>
        </p:grpSpPr>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5803" y="2380747"/>
              <a:ext cx="1165008" cy="1725736"/>
            </a:xfrm>
            <a:prstGeom prst="rect">
              <a:avLst/>
            </a:prstGeom>
          </p:spPr>
        </p:pic>
        <p:sp>
          <p:nvSpPr>
            <p:cNvPr id="17" name="TextBox 16"/>
            <p:cNvSpPr txBox="1"/>
            <p:nvPr/>
          </p:nvSpPr>
          <p:spPr>
            <a:xfrm>
              <a:off x="6099966" y="4037002"/>
              <a:ext cx="1909305" cy="400110"/>
            </a:xfrm>
            <a:prstGeom prst="rect">
              <a:avLst/>
            </a:prstGeom>
            <a:noFill/>
          </p:spPr>
          <p:txBody>
            <a:bodyPr wrap="none" rtlCol="0">
              <a:spAutoFit/>
            </a:bodyPr>
            <a:lstStyle/>
            <a:p>
              <a:pPr marL="0" lvl="2" algn="ctr"/>
              <a:r>
                <a:rPr lang="fr-BE" sz="2000" dirty="0" smtClean="0">
                  <a:solidFill>
                    <a:srgbClr val="0073C5"/>
                  </a:solidFill>
                </a:rPr>
                <a:t>Pluridisciplinaire</a:t>
              </a:r>
              <a:endParaRPr lang="fr-BE" sz="2000" dirty="0">
                <a:solidFill>
                  <a:srgbClr val="0073C5"/>
                </a:solidFill>
              </a:endParaRPr>
            </a:p>
          </p:txBody>
        </p:sp>
      </p:grpSp>
      <p:grpSp>
        <p:nvGrpSpPr>
          <p:cNvPr id="24" name="Group 23"/>
          <p:cNvGrpSpPr/>
          <p:nvPr/>
        </p:nvGrpSpPr>
        <p:grpSpPr>
          <a:xfrm>
            <a:off x="3063822" y="4725144"/>
            <a:ext cx="941367" cy="1512168"/>
            <a:chOff x="3063822" y="4869160"/>
            <a:chExt cx="941367" cy="1512168"/>
          </a:xfrm>
        </p:grpSpPr>
        <p:sp>
          <p:nvSpPr>
            <p:cNvPr id="13" name="Rectangle 12"/>
            <p:cNvSpPr/>
            <p:nvPr/>
          </p:nvSpPr>
          <p:spPr>
            <a:xfrm>
              <a:off x="3131840" y="4869160"/>
              <a:ext cx="873349" cy="120032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7200" b="1" cap="all" dirty="0" smtClean="0">
                  <a:ln w="0"/>
                  <a:solidFill>
                    <a:srgbClr val="C00000"/>
                  </a:solidFill>
                  <a:effectLst>
                    <a:reflection blurRad="12700" stA="50000" endPos="50000" dist="5000" dir="5400000" sy="-100000" rotWithShape="0"/>
                  </a:effectLst>
                </a:rPr>
                <a:t>1</a:t>
              </a:r>
              <a:endParaRPr lang="en-US" sz="7200" b="1" cap="all" dirty="0">
                <a:ln w="0"/>
                <a:solidFill>
                  <a:srgbClr val="C00000"/>
                </a:solidFill>
                <a:effectLst>
                  <a:reflection blurRad="12700" stA="50000" endPos="50000" dist="5000" dir="5400000" sy="-100000" rotWithShape="0"/>
                </a:effectLst>
              </a:endParaRPr>
            </a:p>
          </p:txBody>
        </p:sp>
        <p:sp>
          <p:nvSpPr>
            <p:cNvPr id="18" name="TextBox 17"/>
            <p:cNvSpPr txBox="1"/>
            <p:nvPr/>
          </p:nvSpPr>
          <p:spPr>
            <a:xfrm>
              <a:off x="3063822" y="5981218"/>
              <a:ext cx="941283" cy="400110"/>
            </a:xfrm>
            <a:prstGeom prst="rect">
              <a:avLst/>
            </a:prstGeom>
            <a:noFill/>
          </p:spPr>
          <p:txBody>
            <a:bodyPr wrap="none" rtlCol="0">
              <a:spAutoFit/>
            </a:bodyPr>
            <a:lstStyle/>
            <a:p>
              <a:pPr marL="0" lvl="2" algn="ctr"/>
              <a:r>
                <a:rPr lang="fr-BE" sz="2000" dirty="0" smtClean="0">
                  <a:solidFill>
                    <a:srgbClr val="0073C5"/>
                  </a:solidFill>
                </a:rPr>
                <a:t>Unique</a:t>
              </a:r>
              <a:endParaRPr lang="fr-BE" sz="2000" dirty="0">
                <a:solidFill>
                  <a:srgbClr val="0073C5"/>
                </a:solidFill>
              </a:endParaRPr>
            </a:p>
          </p:txBody>
        </p:sp>
      </p:grpSp>
      <p:grpSp>
        <p:nvGrpSpPr>
          <p:cNvPr id="23" name="Group 22"/>
          <p:cNvGrpSpPr/>
          <p:nvPr/>
        </p:nvGrpSpPr>
        <p:grpSpPr>
          <a:xfrm>
            <a:off x="5257765" y="4795573"/>
            <a:ext cx="1025541" cy="1729771"/>
            <a:chOff x="5257765" y="4691627"/>
            <a:chExt cx="1025541" cy="1729771"/>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57765" y="4691627"/>
              <a:ext cx="1025541" cy="1388753"/>
            </a:xfrm>
            <a:prstGeom prst="rect">
              <a:avLst/>
            </a:prstGeom>
          </p:spPr>
        </p:pic>
        <p:sp>
          <p:nvSpPr>
            <p:cNvPr id="19" name="TextBox 18"/>
            <p:cNvSpPr txBox="1"/>
            <p:nvPr/>
          </p:nvSpPr>
          <p:spPr>
            <a:xfrm>
              <a:off x="5346211" y="6021288"/>
              <a:ext cx="881973" cy="400110"/>
            </a:xfrm>
            <a:prstGeom prst="rect">
              <a:avLst/>
            </a:prstGeom>
            <a:noFill/>
          </p:spPr>
          <p:txBody>
            <a:bodyPr wrap="none" rtlCol="0">
              <a:spAutoFit/>
            </a:bodyPr>
            <a:lstStyle/>
            <a:p>
              <a:pPr marL="0" lvl="2" algn="ctr"/>
              <a:r>
                <a:rPr lang="fr-BE" sz="2000" dirty="0">
                  <a:solidFill>
                    <a:srgbClr val="0073C5"/>
                  </a:solidFill>
                </a:rPr>
                <a:t>R</a:t>
              </a:r>
              <a:r>
                <a:rPr lang="fr-BE" sz="2000" dirty="0" smtClean="0">
                  <a:solidFill>
                    <a:srgbClr val="0073C5"/>
                  </a:solidFill>
                </a:rPr>
                <a:t>isqué</a:t>
              </a:r>
              <a:endParaRPr lang="fr-BE" sz="2000" dirty="0">
                <a:solidFill>
                  <a:srgbClr val="0073C5"/>
                </a:solidFill>
              </a:endParaRPr>
            </a:p>
          </p:txBody>
        </p:sp>
      </p:grpSp>
    </p:spTree>
    <p:extLst>
      <p:ext uri="{BB962C8B-B14F-4D97-AF65-F5344CB8AC3E}">
        <p14:creationId xmlns:p14="http://schemas.microsoft.com/office/powerpoint/2010/main" val="223810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Un simple transfert de docs?</a:t>
            </a:r>
            <a:endParaRPr lang="fr-BE" dirty="0"/>
          </a:p>
        </p:txBody>
      </p:sp>
      <p:pic>
        <p:nvPicPr>
          <p:cNvPr id="1026" name="Picture 2" descr="Afbeeldingsresultaat voor messy docu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000250"/>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erelateerde afbeeld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1809539"/>
            <a:ext cx="1953319" cy="3238922"/>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3354625" y="3284984"/>
            <a:ext cx="43204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Right Arrow 6"/>
          <p:cNvSpPr/>
          <p:nvPr/>
        </p:nvSpPr>
        <p:spPr>
          <a:xfrm>
            <a:off x="6228184" y="3284984"/>
            <a:ext cx="43204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1" name="Picture 10" descr="RÃ©sultat de recherche d'images pour &quot;magic unicorn&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8006" y="1909577"/>
            <a:ext cx="3038846" cy="3038846"/>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3397052" y="2005743"/>
            <a:ext cx="1512168" cy="1033272"/>
            <a:chOff x="3082627" y="5611793"/>
            <a:chExt cx="1512168" cy="1033272"/>
          </a:xfrm>
        </p:grpSpPr>
        <p:sp>
          <p:nvSpPr>
            <p:cNvPr id="14" name="Horizontal Scroll 13"/>
            <p:cNvSpPr/>
            <p:nvPr/>
          </p:nvSpPr>
          <p:spPr>
            <a:xfrm>
              <a:off x="3082627" y="5611793"/>
              <a:ext cx="1512168" cy="1033272"/>
            </a:xfrm>
            <a:prstGeom prst="horizontalScroll">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15" name="TextBox 14"/>
            <p:cNvSpPr txBox="1"/>
            <p:nvPr/>
          </p:nvSpPr>
          <p:spPr>
            <a:xfrm>
              <a:off x="3215233" y="5805263"/>
              <a:ext cx="1246956" cy="646331"/>
            </a:xfrm>
            <a:prstGeom prst="rect">
              <a:avLst/>
            </a:prstGeom>
            <a:noFill/>
          </p:spPr>
          <p:txBody>
            <a:bodyPr wrap="square" rtlCol="0">
              <a:spAutoFit/>
            </a:bodyPr>
            <a:lstStyle/>
            <a:p>
              <a:r>
                <a:rPr lang="en-US" dirty="0" smtClean="0"/>
                <a:t>SharePoint Magic Stuff</a:t>
              </a:r>
              <a:endParaRPr lang="en-US" dirty="0"/>
            </a:p>
          </p:txBody>
        </p:sp>
      </p:grpSp>
    </p:spTree>
    <p:extLst>
      <p:ext uri="{BB962C8B-B14F-4D97-AF65-F5344CB8AC3E}">
        <p14:creationId xmlns:p14="http://schemas.microsoft.com/office/powerpoint/2010/main" val="328948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par>
                                <p:cTn id="16" presetID="53" presetClass="entr" presetSubtype="16"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Les erreurs à éviter</a:t>
            </a:r>
            <a:endParaRPr lang="fr-BE" dirty="0"/>
          </a:p>
        </p:txBody>
      </p:sp>
      <p:sp>
        <p:nvSpPr>
          <p:cNvPr id="4" name="Footer Placeholder 3"/>
          <p:cNvSpPr>
            <a:spLocks noGrp="1"/>
          </p:cNvSpPr>
          <p:nvPr>
            <p:ph type="ftr" sz="quarter" idx="3"/>
          </p:nvPr>
        </p:nvSpPr>
        <p:spPr/>
        <p:txBody>
          <a:bodyPr/>
          <a:lstStyle/>
          <a:p>
            <a:r>
              <a:rPr lang="en-GB" smtClean="0"/>
              <a:t>SharePoint User Group</a:t>
            </a:r>
            <a:endParaRPr lang="en-GB" dirty="0"/>
          </a:p>
        </p:txBody>
      </p:sp>
      <p:sp>
        <p:nvSpPr>
          <p:cNvPr id="5" name="Slide Number Placeholder 4"/>
          <p:cNvSpPr>
            <a:spLocks noGrp="1"/>
          </p:cNvSpPr>
          <p:nvPr>
            <p:ph type="sldNum" sz="quarter" idx="4"/>
          </p:nvPr>
        </p:nvSpPr>
        <p:spPr/>
        <p:txBody>
          <a:bodyPr/>
          <a:lstStyle/>
          <a:p>
            <a:fld id="{4B942A4A-A7AA-4BBF-B0BE-5FC264D5677A}" type="slidenum">
              <a:rPr lang="en-GB" smtClean="0"/>
              <a:pPr/>
              <a:t>7</a:t>
            </a:fld>
            <a:endParaRPr lang="en-GB" dirty="0"/>
          </a:p>
        </p:txBody>
      </p:sp>
      <p:pic>
        <p:nvPicPr>
          <p:cNvPr id="6" name="Picture 4" descr="RÃ©sultat de recherche d'images pour &quot;hammer&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6638" y="2970938"/>
            <a:ext cx="2761786" cy="152721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RÃ©sultat de recherche d'images pour &quot;clous&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027" y="2743943"/>
            <a:ext cx="3314700" cy="19812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644657" y="1844824"/>
            <a:ext cx="4807662" cy="523220"/>
          </a:xfrm>
          <a:prstGeom prst="rect">
            <a:avLst/>
          </a:prstGeom>
          <a:noFill/>
        </p:spPr>
        <p:txBody>
          <a:bodyPr wrap="none" rtlCol="0">
            <a:spAutoFit/>
          </a:bodyPr>
          <a:lstStyle/>
          <a:p>
            <a:pPr algn="ctr"/>
            <a:r>
              <a:rPr lang="fr-BE" sz="2800" dirty="0" err="1" smtClean="0"/>
              <a:t>What</a:t>
            </a:r>
            <a:r>
              <a:rPr lang="fr-BE" sz="2800" dirty="0" smtClean="0"/>
              <a:t> </a:t>
            </a:r>
            <a:r>
              <a:rPr lang="fr-BE" sz="2800" dirty="0" err="1" smtClean="0"/>
              <a:t>could</a:t>
            </a:r>
            <a:r>
              <a:rPr lang="fr-BE" sz="2800" dirty="0" smtClean="0"/>
              <a:t> </a:t>
            </a:r>
            <a:r>
              <a:rPr lang="fr-BE" sz="2800" dirty="0" err="1" smtClean="0"/>
              <a:t>possibly</a:t>
            </a:r>
            <a:r>
              <a:rPr lang="fr-BE" sz="2800" dirty="0" smtClean="0"/>
              <a:t> go </a:t>
            </a:r>
            <a:r>
              <a:rPr lang="fr-BE" sz="2800" dirty="0" err="1" smtClean="0"/>
              <a:t>wrong</a:t>
            </a:r>
            <a:r>
              <a:rPr lang="fr-BE" sz="2800" dirty="0" smtClean="0"/>
              <a:t> ?</a:t>
            </a:r>
          </a:p>
        </p:txBody>
      </p:sp>
    </p:spTree>
    <p:extLst>
      <p:ext uri="{BB962C8B-B14F-4D97-AF65-F5344CB8AC3E}">
        <p14:creationId xmlns:p14="http://schemas.microsoft.com/office/powerpoint/2010/main" val="2092438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dirty="0" smtClean="0"/>
              <a:t>Adopter des </a:t>
            </a:r>
            <a:r>
              <a:rPr lang="fr-BE" dirty="0"/>
              <a:t>f</a:t>
            </a:r>
            <a:r>
              <a:rPr lang="fr-BE" dirty="0" smtClean="0"/>
              <a:t>onctionnalités inutiles</a:t>
            </a:r>
            <a:endParaRPr lang="fr-BE" dirty="0"/>
          </a:p>
        </p:txBody>
      </p:sp>
      <p:pic>
        <p:nvPicPr>
          <p:cNvPr id="4098" name="Picture 2" descr="Image associÃ©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25" y="1888366"/>
            <a:ext cx="5238750" cy="3924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91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Confondre design et ergonomie</a:t>
            </a:r>
            <a:endParaRPr lang="fr-BE" dirty="0"/>
          </a:p>
        </p:txBody>
      </p:sp>
      <p:pic>
        <p:nvPicPr>
          <p:cNvPr id="5" name="Picture 2" descr="RÃ©sultat de recherche d'images pour &quot;hammer design&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712" y="1808820"/>
            <a:ext cx="5184576"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69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722B823A34A04EACD3840D47C1422D" ma:contentTypeVersion="1" ma:contentTypeDescription="Create a new document." ma:contentTypeScope="" ma:versionID="ecbfda8b8baeadc769077f1ac53f82df">
  <xsd:schema xmlns:xsd="http://www.w3.org/2001/XMLSchema" xmlns:xs="http://www.w3.org/2001/XMLSchema" xmlns:p="http://schemas.microsoft.com/office/2006/metadata/properties" xmlns:ns2="6576fe67-7d68-400d-9fd5-bb5ce4874aa9" targetNamespace="http://schemas.microsoft.com/office/2006/metadata/properties" ma:root="true" ma:fieldsID="759254def15c6a440da49a9722fe9bcf" ns2:_="">
    <xsd:import namespace="6576fe67-7d68-400d-9fd5-bb5ce4874aa9"/>
    <xsd:element name="properties">
      <xsd:complexType>
        <xsd:sequence>
          <xsd:element name="documentManagement">
            <xsd:complexType>
              <xsd:all>
                <xsd:element ref="ns2:User_x0020_Group_x0020_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76fe67-7d68-400d-9fd5-bb5ce4874aa9" elementFormDefault="qualified">
    <xsd:import namespace="http://schemas.microsoft.com/office/2006/documentManagement/types"/>
    <xsd:import namespace="http://schemas.microsoft.com/office/infopath/2007/PartnerControls"/>
    <xsd:element name="User_x0020_Group_x0020_Date" ma:index="8" nillable="true" ma:displayName="User Group Date" ma:format="DateOnly" ma:internalName="User_x0020_Group_x0020_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User_x0020_Group_x0020_Date xmlns="6576fe67-7d68-400d-9fd5-bb5ce4874aa9">2018-12-12T23:00:00+00:00</User_x0020_Group_x0020_Dat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250BCE-3CE8-4DD5-ADEA-34E39835F9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76fe67-7d68-400d-9fd5-bb5ce4874a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7D3322-5ED9-45DE-8D8C-B8AB26280598}">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6576fe67-7d68-400d-9fd5-bb5ce4874aa9"/>
    <ds:schemaRef ds:uri="http://www.w3.org/XML/1998/namespace"/>
  </ds:schemaRefs>
</ds:datastoreItem>
</file>

<file path=customXml/itemProps3.xml><?xml version="1.0" encoding="utf-8"?>
<ds:datastoreItem xmlns:ds="http://schemas.openxmlformats.org/officeDocument/2006/customXml" ds:itemID="{1A7F0109-3FE1-4302-B04D-0CA172D322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4602</TotalTime>
  <Words>1212</Words>
  <Application>Microsoft Office PowerPoint</Application>
  <PresentationFormat>On-screen Show (4:3)</PresentationFormat>
  <Paragraphs>225</Paragraphs>
  <Slides>34</Slides>
  <Notes>24</Notes>
  <HiddenSlides>3</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Wingdings</vt:lpstr>
      <vt:lpstr>Office Theme</vt:lpstr>
      <vt:lpstr>G-CLOUD SHAREPOINT USER GROUP</vt:lpstr>
      <vt:lpstr>PowerPoint Presentation</vt:lpstr>
      <vt:lpstr>Introduction</vt:lpstr>
      <vt:lpstr>Change management, pourquoi faire?</vt:lpstr>
      <vt:lpstr>Change management, pourquoi faire?</vt:lpstr>
      <vt:lpstr>Un simple transfert de docs?</vt:lpstr>
      <vt:lpstr>Les erreurs à éviter</vt:lpstr>
      <vt:lpstr>Adopter des fonctionnalités inutiles</vt:lpstr>
      <vt:lpstr>Confondre design et ergonomie</vt:lpstr>
      <vt:lpstr>Manque de vision </vt:lpstr>
      <vt:lpstr>Mauvaise identification des interlocuteurs</vt:lpstr>
      <vt:lpstr>Pas d’information sur les résultats attendus</vt:lpstr>
      <vt:lpstr>Mal utiliser le potentiel de l’outil</vt:lpstr>
      <vt:lpstr>Pas de sensibilisation ni d’accompagnement des utilisateurs</vt:lpstr>
      <vt:lpstr>En résumé</vt:lpstr>
      <vt:lpstr>Gérer le changement</vt:lpstr>
      <vt:lpstr>Gestion de projet</vt:lpstr>
      <vt:lpstr>Courbe du changement</vt:lpstr>
      <vt:lpstr>Le change management à chaque étape de votre projet</vt:lpstr>
      <vt:lpstr>Teasing</vt:lpstr>
      <vt:lpstr>Stakeholders Impact Assessment</vt:lpstr>
      <vt:lpstr>Stakeholders Impact Assessment</vt:lpstr>
      <vt:lpstr>Collecter et prioriser les besoins</vt:lpstr>
      <vt:lpstr>Collecter et prioriser les besoins</vt:lpstr>
      <vt:lpstr>Collecter et prioriser les besoins</vt:lpstr>
      <vt:lpstr>Durant l’analyse…</vt:lpstr>
      <vt:lpstr>Durant la construction…</vt:lpstr>
      <vt:lpstr>Durant la construction…</vt:lpstr>
      <vt:lpstr>Au lancement…</vt:lpstr>
      <vt:lpstr>A la clôture du projet</vt:lpstr>
      <vt:lpstr>En conclusion</vt:lpstr>
      <vt:lpstr>En conclusion</vt:lpstr>
      <vt:lpstr>En conclusion</vt:lpstr>
      <vt:lpstr>Contacts</vt:lpstr>
    </vt:vector>
  </TitlesOfParts>
  <Company>SmalS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Filip Coppens</dc:creator>
  <cp:lastModifiedBy>SMALS-MVM\acd</cp:lastModifiedBy>
  <cp:revision>260</cp:revision>
  <cp:lastPrinted>2016-04-25T15:25:14Z</cp:lastPrinted>
  <dcterms:created xsi:type="dcterms:W3CDTF">2015-06-09T15:55:04Z</dcterms:created>
  <dcterms:modified xsi:type="dcterms:W3CDTF">2018-12-14T12:52:44Z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0x010100BF722B823A34A04EACD3840D47C1422D</vt:lpwstr>
  </property>
  <property fmtid="{D5CDD505-2E9C-101B-9397-08002B2CF9AE}" pid="3" name="TaxKeyword">
    <vt:lpwstr/>
  </property>
</Properties>
</file>